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handoutMasterIdLst>
    <p:handoutMasterId r:id="rId62"/>
  </p:handoutMasterIdLst>
  <p:sldIdLst>
    <p:sldId id="256" r:id="rId2"/>
    <p:sldId id="410" r:id="rId3"/>
    <p:sldId id="411" r:id="rId4"/>
    <p:sldId id="412" r:id="rId5"/>
    <p:sldId id="413" r:id="rId6"/>
    <p:sldId id="414" r:id="rId7"/>
    <p:sldId id="416" r:id="rId8"/>
    <p:sldId id="418" r:id="rId9"/>
    <p:sldId id="417" r:id="rId10"/>
    <p:sldId id="419" r:id="rId11"/>
    <p:sldId id="420" r:id="rId12"/>
    <p:sldId id="422" r:id="rId13"/>
    <p:sldId id="421" r:id="rId14"/>
    <p:sldId id="423" r:id="rId15"/>
    <p:sldId id="425" r:id="rId16"/>
    <p:sldId id="426" r:id="rId17"/>
    <p:sldId id="427" r:id="rId18"/>
    <p:sldId id="428" r:id="rId19"/>
    <p:sldId id="430" r:id="rId20"/>
    <p:sldId id="429" r:id="rId21"/>
    <p:sldId id="431" r:id="rId22"/>
    <p:sldId id="432" r:id="rId23"/>
    <p:sldId id="433" r:id="rId24"/>
    <p:sldId id="449" r:id="rId25"/>
    <p:sldId id="434" r:id="rId26"/>
    <p:sldId id="436" r:id="rId27"/>
    <p:sldId id="435" r:id="rId28"/>
    <p:sldId id="437" r:id="rId29"/>
    <p:sldId id="438" r:id="rId30"/>
    <p:sldId id="439" r:id="rId31"/>
    <p:sldId id="441" r:id="rId32"/>
    <p:sldId id="440" r:id="rId33"/>
    <p:sldId id="442" r:id="rId34"/>
    <p:sldId id="443" r:id="rId35"/>
    <p:sldId id="444" r:id="rId36"/>
    <p:sldId id="445" r:id="rId37"/>
    <p:sldId id="446" r:id="rId38"/>
    <p:sldId id="447" r:id="rId39"/>
    <p:sldId id="448" r:id="rId40"/>
    <p:sldId id="450" r:id="rId41"/>
    <p:sldId id="451" r:id="rId42"/>
    <p:sldId id="452" r:id="rId43"/>
    <p:sldId id="453" r:id="rId44"/>
    <p:sldId id="454" r:id="rId45"/>
    <p:sldId id="455" r:id="rId46"/>
    <p:sldId id="456" r:id="rId47"/>
    <p:sldId id="457" r:id="rId48"/>
    <p:sldId id="458" r:id="rId49"/>
    <p:sldId id="459" r:id="rId50"/>
    <p:sldId id="460" r:id="rId51"/>
    <p:sldId id="461" r:id="rId52"/>
    <p:sldId id="462" r:id="rId53"/>
    <p:sldId id="463" r:id="rId54"/>
    <p:sldId id="464" r:id="rId55"/>
    <p:sldId id="465" r:id="rId56"/>
    <p:sldId id="466" r:id="rId57"/>
    <p:sldId id="467" r:id="rId58"/>
    <p:sldId id="468" r:id="rId59"/>
    <p:sldId id="469" r:id="rId60"/>
  </p:sldIdLst>
  <p:sldSz cx="12192000" cy="6858000"/>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20" autoAdjust="0"/>
  </p:normalViewPr>
  <p:slideViewPr>
    <p:cSldViewPr>
      <p:cViewPr varScale="1">
        <p:scale>
          <a:sx n="60" d="100"/>
          <a:sy n="60" d="100"/>
        </p:scale>
        <p:origin x="78" y="7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468AF39B-2608-4674-909F-B3A36D1CE31E}" type="datetimeFigureOut">
              <a:rPr lang="zh-TW" altLang="en-US" smtClean="0"/>
              <a:t>2014/3/26</a:t>
            </a:fld>
            <a:endParaRPr lang="zh-TW" altLang="en-US"/>
          </a:p>
        </p:txBody>
      </p:sp>
      <p:sp>
        <p:nvSpPr>
          <p:cNvPr id="4" name="頁尾版面配置區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747F996C-589B-483E-80CC-618DC06DBA47}" type="slidenum">
              <a:rPr lang="zh-TW" altLang="en-US" smtClean="0"/>
              <a:t>‹#›</a:t>
            </a:fld>
            <a:endParaRPr lang="zh-TW" altLang="en-US"/>
          </a:p>
        </p:txBody>
      </p:sp>
    </p:spTree>
    <p:extLst>
      <p:ext uri="{BB962C8B-B14F-4D97-AF65-F5344CB8AC3E}">
        <p14:creationId xmlns:p14="http://schemas.microsoft.com/office/powerpoint/2010/main" val="1080447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408AFA2-C45D-4C98-92AE-22FA4DC40A52}" type="datetimeFigureOut">
              <a:rPr lang="zh-TW" altLang="en-US" smtClean="0"/>
              <a:pPr/>
              <a:t>2014/3/26</a:t>
            </a:fld>
            <a:endParaRPr lang="zh-TW" altLang="en-US"/>
          </a:p>
        </p:txBody>
      </p:sp>
      <p:sp>
        <p:nvSpPr>
          <p:cNvPr id="4" name="投影片圖像版面配置區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80A2AB9-9F98-44E4-87B6-F7896552732E}" type="slidenum">
              <a:rPr lang="zh-TW" altLang="en-US" smtClean="0"/>
              <a:pPr/>
              <a:t>‹#›</a:t>
            </a:fld>
            <a:endParaRPr lang="zh-TW" altLang="en-US"/>
          </a:p>
        </p:txBody>
      </p:sp>
    </p:spTree>
    <p:extLst>
      <p:ext uri="{BB962C8B-B14F-4D97-AF65-F5344CB8AC3E}">
        <p14:creationId xmlns:p14="http://schemas.microsoft.com/office/powerpoint/2010/main" val="221710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80A2AB9-9F98-44E4-87B6-F7896552732E}" type="slidenum">
              <a:rPr lang="zh-TW" altLang="en-US" smtClean="0"/>
              <a:pPr/>
              <a:t>13</a:t>
            </a:fld>
            <a:endParaRPr lang="zh-TW" altLang="en-US"/>
          </a:p>
        </p:txBody>
      </p:sp>
    </p:spTree>
    <p:extLst>
      <p:ext uri="{BB962C8B-B14F-4D97-AF65-F5344CB8AC3E}">
        <p14:creationId xmlns:p14="http://schemas.microsoft.com/office/powerpoint/2010/main" val="1808359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80A2AB9-9F98-44E4-87B6-F7896552732E}" type="slidenum">
              <a:rPr lang="zh-TW" altLang="en-US" smtClean="0"/>
              <a:pPr/>
              <a:t>16</a:t>
            </a:fld>
            <a:endParaRPr lang="zh-TW" altLang="en-US"/>
          </a:p>
        </p:txBody>
      </p:sp>
    </p:spTree>
    <p:extLst>
      <p:ext uri="{BB962C8B-B14F-4D97-AF65-F5344CB8AC3E}">
        <p14:creationId xmlns:p14="http://schemas.microsoft.com/office/powerpoint/2010/main" val="1584908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80A2AB9-9F98-44E4-87B6-F7896552732E}" type="slidenum">
              <a:rPr lang="zh-TW" altLang="en-US" smtClean="0"/>
              <a:pPr/>
              <a:t>22</a:t>
            </a:fld>
            <a:endParaRPr lang="zh-TW" altLang="en-US"/>
          </a:p>
        </p:txBody>
      </p:sp>
    </p:spTree>
    <p:extLst>
      <p:ext uri="{BB962C8B-B14F-4D97-AF65-F5344CB8AC3E}">
        <p14:creationId xmlns:p14="http://schemas.microsoft.com/office/powerpoint/2010/main" val="3575554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80A2AB9-9F98-44E4-87B6-F7896552732E}" type="slidenum">
              <a:rPr lang="zh-TW" altLang="en-US" smtClean="0"/>
              <a:pPr/>
              <a:t>29</a:t>
            </a:fld>
            <a:endParaRPr lang="zh-TW" altLang="en-US"/>
          </a:p>
        </p:txBody>
      </p:sp>
    </p:spTree>
    <p:extLst>
      <p:ext uri="{BB962C8B-B14F-4D97-AF65-F5344CB8AC3E}">
        <p14:creationId xmlns:p14="http://schemas.microsoft.com/office/powerpoint/2010/main" val="3606405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標題投影片">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srcRect/>
          <a:stretch>
            <a:fillRect/>
          </a:stretch>
        </p:blipFill>
        <p:spPr bwMode="auto">
          <a:xfrm>
            <a:off x="7668685" y="357188"/>
            <a:ext cx="3636433" cy="1346200"/>
          </a:xfrm>
          <a:prstGeom prst="rect">
            <a:avLst/>
          </a:prstGeom>
          <a:noFill/>
          <a:ln w="9525">
            <a:noFill/>
            <a:miter lim="800000"/>
            <a:headEnd/>
            <a:tailEnd/>
          </a:ln>
        </p:spPr>
      </p:pic>
      <p:sp>
        <p:nvSpPr>
          <p:cNvPr id="2" name="標題 1"/>
          <p:cNvSpPr>
            <a:spLocks noGrp="1"/>
          </p:cNvSpPr>
          <p:nvPr>
            <p:ph type="ctrTitle"/>
          </p:nvPr>
        </p:nvSpPr>
        <p:spPr>
          <a:xfrm>
            <a:off x="914400" y="1904401"/>
            <a:ext cx="10363200" cy="1470025"/>
          </a:xfrm>
        </p:spPr>
        <p:txBody>
          <a:bodyPr/>
          <a:lstStyle>
            <a:lvl1pPr>
              <a:defRPr sz="4000">
                <a:latin typeface="Times New Roman" pitchFamily="18" charset="0"/>
                <a:ea typeface="標楷體" pitchFamily="65" charset="-120"/>
                <a:cs typeface="Times New Roman" pitchFamily="18" charset="0"/>
              </a:defRPr>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714469" y="4929198"/>
            <a:ext cx="9048813" cy="857256"/>
          </a:xfrm>
        </p:spPr>
        <p:txBody>
          <a:bodyPr>
            <a:normAutofit/>
          </a:bodyPr>
          <a:lstStyle>
            <a:lvl1pPr marL="0" indent="0" algn="ctr">
              <a:buNone/>
              <a:defRPr sz="1800" baseline="0">
                <a:solidFill>
                  <a:schemeClr val="tx1">
                    <a:lumMod val="65000"/>
                    <a:lumOff val="35000"/>
                  </a:schemeClr>
                </a:solidFill>
                <a:latin typeface="+mj-lt"/>
                <a:ea typeface="標楷體" pitchFamily="65" charset="-12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dirty="0"/>
          </a:p>
        </p:txBody>
      </p:sp>
      <p:sp>
        <p:nvSpPr>
          <p:cNvPr id="16" name="內容版面配置區 15"/>
          <p:cNvSpPr>
            <a:spLocks noGrp="1"/>
          </p:cNvSpPr>
          <p:nvPr>
            <p:ph sz="quarter" idx="13"/>
          </p:nvPr>
        </p:nvSpPr>
        <p:spPr>
          <a:xfrm>
            <a:off x="2447595" y="3717032"/>
            <a:ext cx="7872875" cy="928687"/>
          </a:xfrm>
        </p:spPr>
        <p:txBody>
          <a:bodyPr>
            <a:normAutofit/>
          </a:bodyPr>
          <a:lstStyle>
            <a:lvl1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defRPr sz="2000" baseline="0">
                <a:latin typeface="+mj-lt"/>
                <a:ea typeface="標楷體" pitchFamily="65" charset="-120"/>
                <a:cs typeface="Times New Roman" pitchFamily="18" charset="0"/>
              </a:defRPr>
            </a:lvl1pPr>
            <a:lvl2pPr algn="ctr">
              <a:defRPr sz="2400"/>
            </a:lvl2pPr>
          </a:lstStyle>
          <a:p>
            <a:pPr lvl="0"/>
            <a:r>
              <a:rPr lang="zh-TW" altLang="en-US" smtClean="0"/>
              <a:t>按一下以編輯母片文字樣式</a:t>
            </a:r>
          </a:p>
          <a:p>
            <a:pPr lvl="1"/>
            <a:r>
              <a:rPr lang="zh-TW" altLang="en-US" smtClean="0"/>
              <a:t>第二層</a:t>
            </a:r>
          </a:p>
        </p:txBody>
      </p:sp>
      <p:sp>
        <p:nvSpPr>
          <p:cNvPr id="6" name="日期版面配置區 3"/>
          <p:cNvSpPr>
            <a:spLocks noGrp="1"/>
          </p:cNvSpPr>
          <p:nvPr>
            <p:ph type="dt" sz="half" idx="14"/>
          </p:nvPr>
        </p:nvSpPr>
        <p:spPr>
          <a:xfrm>
            <a:off x="4762500" y="5715001"/>
            <a:ext cx="2844800" cy="365125"/>
          </a:xfrm>
        </p:spPr>
        <p:txBody>
          <a:bodyPr/>
          <a:lstStyle>
            <a:lvl1pPr algn="ctr">
              <a:defRPr sz="2000">
                <a:solidFill>
                  <a:schemeClr val="tx1">
                    <a:lumMod val="65000"/>
                    <a:lumOff val="35000"/>
                  </a:schemeClr>
                </a:solidFill>
                <a:latin typeface="+mj-lt"/>
                <a:ea typeface="標楷體" pitchFamily="65" charset="-120"/>
              </a:defRPr>
            </a:lvl1pPr>
          </a:lstStyle>
          <a:p>
            <a:fld id="{DDA52DAB-08B4-419B-A062-C694B7A73F39}" type="datetime1">
              <a:rPr lang="zh-TW" altLang="en-US" smtClean="0"/>
              <a:t>2014/3/26</a:t>
            </a:fld>
            <a:endParaRPr lang="zh-TW" altLang="en-US"/>
          </a:p>
        </p:txBody>
      </p:sp>
      <p:sp>
        <p:nvSpPr>
          <p:cNvPr id="7" name="頁尾版面配置區 4"/>
          <p:cNvSpPr>
            <a:spLocks noGrp="1"/>
          </p:cNvSpPr>
          <p:nvPr>
            <p:ph type="ftr" sz="quarter" idx="15"/>
          </p:nvPr>
        </p:nvSpPr>
        <p:spPr/>
        <p:txBody>
          <a:bodyPr/>
          <a:lstStyle>
            <a:lvl1pPr>
              <a:defRPr/>
            </a:lvl1pPr>
          </a:lstStyle>
          <a:p>
            <a:endParaRPr lang="zh-TW" altLang="en-US"/>
          </a:p>
        </p:txBody>
      </p:sp>
      <p:sp>
        <p:nvSpPr>
          <p:cNvPr id="8" name="投影片編號版面配置區 5"/>
          <p:cNvSpPr>
            <a:spLocks noGrp="1" noChangeAspect="1"/>
          </p:cNvSpPr>
          <p:nvPr>
            <p:ph type="sldNum" sz="quarter" idx="16"/>
          </p:nvPr>
        </p:nvSpPr>
        <p:spPr>
          <a:xfrm>
            <a:off x="9239251" y="6356351"/>
            <a:ext cx="2844800" cy="365125"/>
          </a:xfrm>
        </p:spPr>
        <p:txBody>
          <a:bodyPr/>
          <a:lstStyle>
            <a:lvl1pPr>
              <a:defRPr sz="2800">
                <a:solidFill>
                  <a:schemeClr val="accent4">
                    <a:lumMod val="40000"/>
                    <a:lumOff val="60000"/>
                  </a:schemeClr>
                </a:solidFill>
                <a:latin typeface="Arial Black" pitchFamily="34" charset="0"/>
              </a:defRPr>
            </a:lvl1pPr>
          </a:lstStyle>
          <a:p>
            <a:fld id="{83FBFA83-DF83-4FB6-9511-6895596D61F1}"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a:stretch>
            <a:fillRect/>
          </a:stretch>
        </p:blipFill>
        <p:spPr bwMode="auto">
          <a:xfrm>
            <a:off x="9715500" y="285751"/>
            <a:ext cx="2396067" cy="785813"/>
          </a:xfrm>
          <a:prstGeom prst="rect">
            <a:avLst/>
          </a:prstGeom>
          <a:noFill/>
          <a:ln w="9525">
            <a:noFill/>
            <a:miter lim="800000"/>
            <a:headEnd/>
            <a:tailEnd/>
          </a:ln>
        </p:spPr>
      </p:pic>
      <p:sp>
        <p:nvSpPr>
          <p:cNvPr id="5" name="矩形 4"/>
          <p:cNvSpPr/>
          <p:nvPr/>
        </p:nvSpPr>
        <p:spPr>
          <a:xfrm>
            <a:off x="146052" y="1071564"/>
            <a:ext cx="11474449" cy="71437"/>
          </a:xfrm>
          <a:prstGeom prst="rect">
            <a:avLst/>
          </a:prstGeom>
          <a:solidFill>
            <a:srgbClr val="808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a:p>
        </p:txBody>
      </p:sp>
      <p:sp>
        <p:nvSpPr>
          <p:cNvPr id="6" name="矩形 5"/>
          <p:cNvSpPr/>
          <p:nvPr/>
        </p:nvSpPr>
        <p:spPr>
          <a:xfrm>
            <a:off x="-101600" y="0"/>
            <a:ext cx="311151" cy="6858000"/>
          </a:xfrm>
          <a:prstGeom prst="rect">
            <a:avLst/>
          </a:prstGeom>
          <a:solidFill>
            <a:srgbClr val="808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a:p>
        </p:txBody>
      </p:sp>
      <p:sp>
        <p:nvSpPr>
          <p:cNvPr id="7" name="矩形 6"/>
          <p:cNvSpPr/>
          <p:nvPr/>
        </p:nvSpPr>
        <p:spPr>
          <a:xfrm>
            <a:off x="4813473" y="6402290"/>
            <a:ext cx="2650534" cy="276999"/>
          </a:xfrm>
          <a:prstGeom prst="rect">
            <a:avLst/>
          </a:prstGeom>
          <a:noFill/>
        </p:spPr>
        <p:txBody>
          <a:bodyPr wrap="none">
            <a:spAutoFit/>
          </a:bodyPr>
          <a:lstStyle/>
          <a:p>
            <a:pPr algn="ctr" fontAlgn="auto">
              <a:spcBef>
                <a:spcPts val="0"/>
              </a:spcBef>
              <a:spcAft>
                <a:spcPts val="0"/>
              </a:spcAft>
              <a:defRPr/>
            </a:pPr>
            <a:r>
              <a:rPr kumimoji="0" lang="en-US" altLang="zh-TW" sz="1200" b="1" dirty="0">
                <a:ln w="10541" cmpd="sng">
                  <a:solidFill>
                    <a:srgbClr val="8080C0">
                      <a:alpha val="69804"/>
                    </a:srgbClr>
                  </a:solidFill>
                  <a:prstDash val="solid"/>
                </a:ln>
                <a:solidFill>
                  <a:srgbClr val="8080C0"/>
                </a:solidFill>
                <a:latin typeface="Times New Roman" pitchFamily="18" charset="0"/>
                <a:ea typeface="+mn-ea"/>
                <a:cs typeface="Times New Roman" pitchFamily="18" charset="0"/>
              </a:rPr>
              <a:t>Mobile Broadband Networklab, NCU</a:t>
            </a:r>
            <a:endParaRPr kumimoji="0" lang="zh-TW" altLang="en-US" sz="1200" b="1" dirty="0">
              <a:ln w="10541" cmpd="sng">
                <a:solidFill>
                  <a:srgbClr val="8080C0">
                    <a:alpha val="69804"/>
                  </a:srgbClr>
                </a:solidFill>
                <a:prstDash val="solid"/>
              </a:ln>
              <a:solidFill>
                <a:srgbClr val="8080C0"/>
              </a:solidFill>
              <a:latin typeface="Times New Roman" pitchFamily="18" charset="0"/>
              <a:ea typeface="+mn-ea"/>
              <a:cs typeface="Times New Roman" pitchFamily="18" charset="0"/>
            </a:endParaRPr>
          </a:p>
        </p:txBody>
      </p:sp>
      <p:sp>
        <p:nvSpPr>
          <p:cNvPr id="2" name="標題 1"/>
          <p:cNvSpPr>
            <a:spLocks noGrp="1"/>
          </p:cNvSpPr>
          <p:nvPr>
            <p:ph type="title"/>
          </p:nvPr>
        </p:nvSpPr>
        <p:spPr>
          <a:xfrm>
            <a:off x="380961" y="131762"/>
            <a:ext cx="11447100" cy="939784"/>
          </a:xfrm>
        </p:spPr>
        <p:txBody>
          <a:bodyPr/>
          <a:lstStyle>
            <a:lvl1pPr algn="l">
              <a:lnSpc>
                <a:spcPts val="3600"/>
              </a:lnSpc>
              <a:defRPr sz="4600" baseline="0">
                <a:latin typeface="Times New Roman" pitchFamily="18" charset="0"/>
                <a:ea typeface="標楷體" pitchFamily="65" charset="-120"/>
                <a:cs typeface="Times New Roman" pitchFamily="18" charset="0"/>
              </a:defRPr>
            </a:lvl1pPr>
          </a:lstStyle>
          <a:p>
            <a:r>
              <a:rPr lang="zh-TW" altLang="en-US" smtClean="0"/>
              <a:t>按一下以編輯母片標題樣式</a:t>
            </a:r>
            <a:endParaRPr lang="zh-TW" altLang="en-US" dirty="0"/>
          </a:p>
        </p:txBody>
      </p:sp>
      <p:sp>
        <p:nvSpPr>
          <p:cNvPr id="3" name="內容版面配置區 2"/>
          <p:cNvSpPr>
            <a:spLocks noGrp="1"/>
          </p:cNvSpPr>
          <p:nvPr>
            <p:ph idx="1"/>
          </p:nvPr>
        </p:nvSpPr>
        <p:spPr>
          <a:xfrm>
            <a:off x="380960" y="1260491"/>
            <a:ext cx="11538085" cy="4525963"/>
          </a:xfrm>
        </p:spPr>
        <p:txBody>
          <a:bodyPr/>
          <a:lstStyle>
            <a:lvl1pPr>
              <a:spcBef>
                <a:spcPts val="600"/>
              </a:spcBef>
              <a:buFontTx/>
              <a:buBlip>
                <a:blip r:embed="rId3"/>
              </a:buBlip>
              <a:defRPr sz="3000" baseline="0">
                <a:latin typeface="Calibri" pitchFamily="34" charset="0"/>
                <a:ea typeface="標楷體" pitchFamily="65" charset="-120"/>
                <a:cs typeface="Times New Roman" pitchFamily="18" charset="0"/>
              </a:defRPr>
            </a:lvl1pPr>
            <a:lvl2pPr marL="731520" indent="-365760">
              <a:spcBef>
                <a:spcPts val="0"/>
              </a:spcBef>
              <a:buClr>
                <a:srgbClr val="8080C0"/>
              </a:buClr>
              <a:buSzPct val="80000"/>
              <a:buFont typeface="Wingdings" pitchFamily="2" charset="2"/>
              <a:buChar char="n"/>
              <a:defRPr baseline="0">
                <a:latin typeface="Calibri" pitchFamily="34" charset="0"/>
                <a:ea typeface="標楷體" pitchFamily="65" charset="-120"/>
                <a:cs typeface="Times New Roman" pitchFamily="18" charset="0"/>
              </a:defRPr>
            </a:lvl2pPr>
            <a:lvl3pPr marL="1097280" indent="-274320">
              <a:buClr>
                <a:srgbClr val="8080C0"/>
              </a:buClr>
              <a:buSzPct val="70000"/>
              <a:buFont typeface="Wingdings" pitchFamily="2" charset="2"/>
              <a:buChar char="u"/>
              <a:defRPr baseline="0">
                <a:latin typeface="Calibri" pitchFamily="34" charset="0"/>
                <a:ea typeface="標楷體" pitchFamily="65" charset="-120"/>
                <a:cs typeface="Times New Roman" pitchFamily="18" charset="0"/>
              </a:defRPr>
            </a:lvl3pPr>
            <a:lvl4pPr>
              <a:buClr>
                <a:srgbClr val="8080C0"/>
              </a:buClr>
              <a:defRPr baseline="0">
                <a:latin typeface="Calibri" pitchFamily="34" charset="0"/>
                <a:ea typeface="標楷體" pitchFamily="65" charset="-120"/>
                <a:cs typeface="Times New Roman" pitchFamily="18" charset="0"/>
              </a:defRPr>
            </a:lvl4pPr>
            <a:lvl5pPr>
              <a:buClr>
                <a:srgbClr val="73BEE6"/>
              </a:buClr>
              <a:buFont typeface="Arial" pitchFamily="34" charset="0"/>
              <a:buChar char="»"/>
              <a:defRPr baseline="0">
                <a:latin typeface="Calibri" pitchFamily="34" charset="0"/>
                <a:ea typeface="標楷體" pitchFamily="65" charset="-120"/>
                <a:cs typeface="Times New Roman" pitchFamily="18" charset="0"/>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8" name="日期版面配置區 3"/>
          <p:cNvSpPr>
            <a:spLocks noGrp="1"/>
          </p:cNvSpPr>
          <p:nvPr>
            <p:ph type="dt" sz="half" idx="10"/>
          </p:nvPr>
        </p:nvSpPr>
        <p:spPr/>
        <p:txBody>
          <a:bodyPr/>
          <a:lstStyle>
            <a:lvl1pPr>
              <a:defRPr/>
            </a:lvl1pPr>
          </a:lstStyle>
          <a:p>
            <a:fld id="{0186841E-DEB8-4A52-9234-D539D73C26DD}" type="datetime1">
              <a:rPr lang="zh-TW" altLang="en-US" smtClean="0"/>
              <a:t>2014/3/26</a:t>
            </a:fld>
            <a:endParaRPr lang="zh-TW" altLang="en-US"/>
          </a:p>
        </p:txBody>
      </p:sp>
      <p:sp>
        <p:nvSpPr>
          <p:cNvPr id="9" name="頁尾版面配置區 4"/>
          <p:cNvSpPr>
            <a:spLocks noGrp="1"/>
          </p:cNvSpPr>
          <p:nvPr>
            <p:ph type="ftr" sz="quarter" idx="11"/>
          </p:nvPr>
        </p:nvSpPr>
        <p:spPr/>
        <p:txBody>
          <a:bodyPr/>
          <a:lstStyle>
            <a:lvl1pPr>
              <a:defRPr>
                <a:solidFill>
                  <a:schemeClr val="tx1"/>
                </a:solidFill>
                <a:latin typeface="Times New Roman" pitchFamily="18" charset="0"/>
                <a:ea typeface="標楷體" pitchFamily="65" charset="-120"/>
                <a:cs typeface="Times New Roman" pitchFamily="18" charset="0"/>
              </a:defRPr>
            </a:lvl1pPr>
          </a:lstStyle>
          <a:p>
            <a:endParaRPr lang="zh-TW" altLang="en-US"/>
          </a:p>
        </p:txBody>
      </p:sp>
      <p:sp>
        <p:nvSpPr>
          <p:cNvPr id="10" name="投影片編號版面配置區 5"/>
          <p:cNvSpPr>
            <a:spLocks noGrp="1" noChangeAspect="1"/>
          </p:cNvSpPr>
          <p:nvPr>
            <p:ph type="sldNum" sz="quarter" idx="12"/>
          </p:nvPr>
        </p:nvSpPr>
        <p:spPr>
          <a:xfrm>
            <a:off x="9239251" y="6356351"/>
            <a:ext cx="2844800" cy="365125"/>
          </a:xfrm>
        </p:spPr>
        <p:txBody>
          <a:bodyPr/>
          <a:lstStyle>
            <a:lvl1pPr>
              <a:defRPr sz="2800">
                <a:solidFill>
                  <a:schemeClr val="accent4">
                    <a:lumMod val="40000"/>
                    <a:lumOff val="60000"/>
                  </a:schemeClr>
                </a:solidFill>
                <a:latin typeface="Arial Black" pitchFamily="34" charset="0"/>
              </a:defRPr>
            </a:lvl1pPr>
          </a:lstStyle>
          <a:p>
            <a:fld id="{83FBFA83-DF83-4FB6-9511-6895596D61F1}" type="slidenum">
              <a:rPr lang="zh-TW" altLang="en-US" smtClean="0"/>
              <a:pPr/>
              <a:t>‹#›</a:t>
            </a:fld>
            <a:endParaRPr lang="zh-TW" alt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標題及物件">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a:stretch>
            <a:fillRect/>
          </a:stretch>
        </p:blipFill>
        <p:spPr bwMode="auto">
          <a:xfrm>
            <a:off x="10572751" y="142876"/>
            <a:ext cx="1521883" cy="498475"/>
          </a:xfrm>
          <a:prstGeom prst="rect">
            <a:avLst/>
          </a:prstGeom>
          <a:noFill/>
          <a:ln w="9525">
            <a:noFill/>
            <a:miter lim="800000"/>
            <a:headEnd/>
            <a:tailEnd/>
          </a:ln>
        </p:spPr>
      </p:pic>
      <p:sp>
        <p:nvSpPr>
          <p:cNvPr id="5" name="矩形 4"/>
          <p:cNvSpPr/>
          <p:nvPr/>
        </p:nvSpPr>
        <p:spPr>
          <a:xfrm>
            <a:off x="146052" y="677863"/>
            <a:ext cx="11474449" cy="36512"/>
          </a:xfrm>
          <a:prstGeom prst="rect">
            <a:avLst/>
          </a:prstGeom>
          <a:solidFill>
            <a:srgbClr val="808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a:p>
        </p:txBody>
      </p:sp>
      <p:sp>
        <p:nvSpPr>
          <p:cNvPr id="6" name="矩形 5"/>
          <p:cNvSpPr/>
          <p:nvPr/>
        </p:nvSpPr>
        <p:spPr>
          <a:xfrm>
            <a:off x="-101600" y="0"/>
            <a:ext cx="311151" cy="6858000"/>
          </a:xfrm>
          <a:prstGeom prst="rect">
            <a:avLst/>
          </a:prstGeom>
          <a:solidFill>
            <a:srgbClr val="808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a:p>
        </p:txBody>
      </p:sp>
      <p:sp>
        <p:nvSpPr>
          <p:cNvPr id="7" name="矩形 6"/>
          <p:cNvSpPr/>
          <p:nvPr/>
        </p:nvSpPr>
        <p:spPr>
          <a:xfrm>
            <a:off x="4813473" y="6402290"/>
            <a:ext cx="2650534" cy="276999"/>
          </a:xfrm>
          <a:prstGeom prst="rect">
            <a:avLst/>
          </a:prstGeom>
          <a:noFill/>
        </p:spPr>
        <p:txBody>
          <a:bodyPr wrap="none">
            <a:spAutoFit/>
          </a:bodyPr>
          <a:lstStyle/>
          <a:p>
            <a:pPr algn="ctr" fontAlgn="auto">
              <a:spcBef>
                <a:spcPts val="0"/>
              </a:spcBef>
              <a:spcAft>
                <a:spcPts val="0"/>
              </a:spcAft>
              <a:defRPr/>
            </a:pPr>
            <a:r>
              <a:rPr kumimoji="0" lang="en-US" altLang="zh-TW" sz="1200" b="1" dirty="0">
                <a:ln w="10541" cmpd="sng">
                  <a:solidFill>
                    <a:srgbClr val="8080C0">
                      <a:alpha val="69804"/>
                    </a:srgbClr>
                  </a:solidFill>
                  <a:prstDash val="solid"/>
                </a:ln>
                <a:solidFill>
                  <a:srgbClr val="8080C0"/>
                </a:solidFill>
                <a:latin typeface="Times New Roman" pitchFamily="18" charset="0"/>
                <a:ea typeface="+mn-ea"/>
                <a:cs typeface="Times New Roman" pitchFamily="18" charset="0"/>
              </a:rPr>
              <a:t>Mobile Broadband Networklab, NCU</a:t>
            </a:r>
            <a:endParaRPr kumimoji="0" lang="zh-TW" altLang="en-US" sz="1200" b="1" dirty="0">
              <a:ln w="10541" cmpd="sng">
                <a:solidFill>
                  <a:srgbClr val="8080C0">
                    <a:alpha val="69804"/>
                  </a:srgbClr>
                </a:solidFill>
                <a:prstDash val="solid"/>
              </a:ln>
              <a:solidFill>
                <a:srgbClr val="8080C0"/>
              </a:solidFill>
              <a:latin typeface="Times New Roman" pitchFamily="18" charset="0"/>
              <a:ea typeface="+mn-ea"/>
              <a:cs typeface="Times New Roman" pitchFamily="18" charset="0"/>
            </a:endParaRPr>
          </a:p>
        </p:txBody>
      </p:sp>
      <p:sp>
        <p:nvSpPr>
          <p:cNvPr id="2" name="標題 1"/>
          <p:cNvSpPr>
            <a:spLocks noGrp="1"/>
          </p:cNvSpPr>
          <p:nvPr>
            <p:ph type="title"/>
          </p:nvPr>
        </p:nvSpPr>
        <p:spPr>
          <a:xfrm>
            <a:off x="285710" y="142852"/>
            <a:ext cx="10248933" cy="500066"/>
          </a:xfrm>
        </p:spPr>
        <p:txBody>
          <a:bodyPr>
            <a:noAutofit/>
          </a:bodyPr>
          <a:lstStyle>
            <a:lvl1pPr algn="l">
              <a:defRPr sz="3800" baseline="0">
                <a:latin typeface="Calibri" pitchFamily="34" charset="0"/>
                <a:ea typeface="標楷體" pitchFamily="65" charset="-120"/>
                <a:cs typeface="Times New Roman" pitchFamily="18" charset="0"/>
              </a:defRPr>
            </a:lvl1pPr>
          </a:lstStyle>
          <a:p>
            <a:r>
              <a:rPr lang="zh-TW" altLang="en-US" smtClean="0"/>
              <a:t>按一下以編輯母片標題樣式</a:t>
            </a:r>
            <a:endParaRPr lang="zh-TW" altLang="en-US" dirty="0"/>
          </a:p>
        </p:txBody>
      </p:sp>
      <p:sp>
        <p:nvSpPr>
          <p:cNvPr id="3" name="內容版面配置區 2"/>
          <p:cNvSpPr>
            <a:spLocks noGrp="1"/>
          </p:cNvSpPr>
          <p:nvPr>
            <p:ph idx="1"/>
          </p:nvPr>
        </p:nvSpPr>
        <p:spPr>
          <a:xfrm>
            <a:off x="266736" y="765872"/>
            <a:ext cx="11634112" cy="5357850"/>
          </a:xfrm>
        </p:spPr>
        <p:txBody>
          <a:bodyPr/>
          <a:lstStyle>
            <a:lvl1pPr marL="347472" indent="-347472">
              <a:spcBef>
                <a:spcPts val="600"/>
              </a:spcBef>
              <a:buFontTx/>
              <a:buBlip>
                <a:blip r:embed="rId3"/>
              </a:buBlip>
              <a:defRPr sz="3000" baseline="0">
                <a:latin typeface="Calibri" pitchFamily="34" charset="0"/>
                <a:ea typeface="標楷體" pitchFamily="65" charset="-120"/>
                <a:cs typeface="Times New Roman" pitchFamily="18" charset="0"/>
              </a:defRPr>
            </a:lvl1pPr>
            <a:lvl2pPr marL="731520" indent="-365760">
              <a:spcBef>
                <a:spcPts val="0"/>
              </a:spcBef>
              <a:buClr>
                <a:srgbClr val="8080C0"/>
              </a:buClr>
              <a:buSzPct val="80000"/>
              <a:buFont typeface="Wingdings" pitchFamily="2" charset="2"/>
              <a:buChar char="n"/>
              <a:defRPr baseline="0">
                <a:latin typeface="Calibri" pitchFamily="34" charset="0"/>
                <a:ea typeface="標楷體" pitchFamily="65" charset="-120"/>
                <a:cs typeface="Times New Roman" pitchFamily="18" charset="0"/>
              </a:defRPr>
            </a:lvl2pPr>
            <a:lvl3pPr marL="1097280" indent="-365760">
              <a:buClr>
                <a:srgbClr val="ECB268"/>
              </a:buClr>
              <a:buSzPct val="70000"/>
              <a:buFont typeface="Wingdings" pitchFamily="2" charset="2"/>
              <a:buChar char="u"/>
              <a:defRPr baseline="0">
                <a:latin typeface="Calibri" pitchFamily="34" charset="0"/>
                <a:ea typeface="標楷體" pitchFamily="65" charset="-120"/>
                <a:cs typeface="Times New Roman" pitchFamily="18" charset="0"/>
              </a:defRPr>
            </a:lvl3pPr>
            <a:lvl4pPr>
              <a:buClr>
                <a:srgbClr val="8080C0"/>
              </a:buClr>
              <a:defRPr baseline="0">
                <a:latin typeface="Calibri" pitchFamily="34" charset="0"/>
                <a:ea typeface="標楷體" pitchFamily="65" charset="-120"/>
                <a:cs typeface="Times New Roman" pitchFamily="18" charset="0"/>
              </a:defRPr>
            </a:lvl4pPr>
            <a:lvl5pPr>
              <a:buClr>
                <a:srgbClr val="73BEE6"/>
              </a:buClr>
              <a:buFont typeface="Arial" pitchFamily="34" charset="0"/>
              <a:buChar char="»"/>
              <a:defRPr baseline="0">
                <a:latin typeface="Calibri" pitchFamily="34" charset="0"/>
                <a:ea typeface="標楷體" pitchFamily="65" charset="-120"/>
                <a:cs typeface="Times New Roman" pitchFamily="18" charset="0"/>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8" name="日期版面配置區 3"/>
          <p:cNvSpPr>
            <a:spLocks noGrp="1"/>
          </p:cNvSpPr>
          <p:nvPr>
            <p:ph type="dt" sz="half" idx="10"/>
          </p:nvPr>
        </p:nvSpPr>
        <p:spPr/>
        <p:txBody>
          <a:bodyPr/>
          <a:lstStyle>
            <a:lvl1pPr>
              <a:defRPr/>
            </a:lvl1pPr>
          </a:lstStyle>
          <a:p>
            <a:fld id="{3BD7B498-DABF-4C43-A3BE-81ADD315EA15}" type="datetime1">
              <a:rPr lang="zh-TW" altLang="en-US" smtClean="0"/>
              <a:t>2014/3/26</a:t>
            </a:fld>
            <a:endParaRPr lang="zh-TW" altLang="en-US"/>
          </a:p>
        </p:txBody>
      </p:sp>
      <p:sp>
        <p:nvSpPr>
          <p:cNvPr id="9" name="頁尾版面配置區 4"/>
          <p:cNvSpPr>
            <a:spLocks noGrp="1"/>
          </p:cNvSpPr>
          <p:nvPr>
            <p:ph type="ftr" sz="quarter" idx="11"/>
          </p:nvPr>
        </p:nvSpPr>
        <p:spPr/>
        <p:txBody>
          <a:bodyPr/>
          <a:lstStyle>
            <a:lvl1pPr>
              <a:defRPr>
                <a:solidFill>
                  <a:schemeClr val="tx1"/>
                </a:solidFill>
                <a:latin typeface="Times New Roman" pitchFamily="18" charset="0"/>
                <a:ea typeface="標楷體" pitchFamily="65" charset="-120"/>
                <a:cs typeface="Times New Roman" pitchFamily="18" charset="0"/>
              </a:defRPr>
            </a:lvl1pPr>
          </a:lstStyle>
          <a:p>
            <a:endParaRPr lang="zh-TW" altLang="en-US"/>
          </a:p>
        </p:txBody>
      </p:sp>
      <p:sp>
        <p:nvSpPr>
          <p:cNvPr id="10" name="投影片編號版面配置區 5"/>
          <p:cNvSpPr>
            <a:spLocks noGrp="1" noChangeAspect="1"/>
          </p:cNvSpPr>
          <p:nvPr>
            <p:ph type="sldNum" sz="quarter" idx="12"/>
          </p:nvPr>
        </p:nvSpPr>
        <p:spPr>
          <a:xfrm>
            <a:off x="9239251" y="6356351"/>
            <a:ext cx="2844800" cy="365125"/>
          </a:xfrm>
        </p:spPr>
        <p:txBody>
          <a:bodyPr/>
          <a:lstStyle>
            <a:lvl1pPr>
              <a:defRPr sz="2800">
                <a:solidFill>
                  <a:schemeClr val="accent4">
                    <a:lumMod val="40000"/>
                    <a:lumOff val="60000"/>
                  </a:schemeClr>
                </a:solidFill>
                <a:latin typeface="Arial Black" pitchFamily="34" charset="0"/>
              </a:defRPr>
            </a:lvl1pPr>
          </a:lstStyle>
          <a:p>
            <a:fld id="{83FBFA83-DF83-4FB6-9511-6895596D61F1}"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標題及物件">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cstate="print"/>
          <a:srcRect/>
          <a:stretch>
            <a:fillRect/>
          </a:stretch>
        </p:blipFill>
        <p:spPr bwMode="auto">
          <a:xfrm>
            <a:off x="207434" y="214313"/>
            <a:ext cx="3257551" cy="1066800"/>
          </a:xfrm>
          <a:prstGeom prst="rect">
            <a:avLst/>
          </a:prstGeom>
          <a:noFill/>
          <a:ln w="9525">
            <a:noFill/>
            <a:miter lim="800000"/>
            <a:headEnd/>
            <a:tailEnd/>
          </a:ln>
        </p:spPr>
      </p:pic>
      <p:sp>
        <p:nvSpPr>
          <p:cNvPr id="3" name="矩形 8"/>
          <p:cNvSpPr/>
          <p:nvPr/>
        </p:nvSpPr>
        <p:spPr>
          <a:xfrm>
            <a:off x="-101600" y="0"/>
            <a:ext cx="311151" cy="6858000"/>
          </a:xfrm>
          <a:prstGeom prst="rect">
            <a:avLst/>
          </a:prstGeom>
          <a:solidFill>
            <a:srgbClr val="808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a:p>
        </p:txBody>
      </p:sp>
      <p:sp>
        <p:nvSpPr>
          <p:cNvPr id="4" name="矩形 9"/>
          <p:cNvSpPr/>
          <p:nvPr/>
        </p:nvSpPr>
        <p:spPr>
          <a:xfrm>
            <a:off x="146052" y="6143625"/>
            <a:ext cx="11474449" cy="71438"/>
          </a:xfrm>
          <a:prstGeom prst="rect">
            <a:avLst/>
          </a:prstGeom>
          <a:gradFill flip="none" rotWithShape="1">
            <a:gsLst>
              <a:gs pos="0">
                <a:srgbClr val="8080C0">
                  <a:shade val="30000"/>
                  <a:satMod val="115000"/>
                </a:srgbClr>
              </a:gs>
              <a:gs pos="50000">
                <a:srgbClr val="8080C0">
                  <a:shade val="67500"/>
                  <a:satMod val="115000"/>
                </a:srgbClr>
              </a:gs>
              <a:gs pos="100000">
                <a:srgbClr val="8080C0">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a:p>
        </p:txBody>
      </p:sp>
      <p:sp>
        <p:nvSpPr>
          <p:cNvPr id="5" name="Rectangle 12"/>
          <p:cNvSpPr/>
          <p:nvPr/>
        </p:nvSpPr>
        <p:spPr>
          <a:xfrm>
            <a:off x="3143230" y="2214554"/>
            <a:ext cx="5334037" cy="1631216"/>
          </a:xfrm>
          <a:prstGeom prst="rect">
            <a:avLst/>
          </a:prstGeom>
          <a:noFill/>
          <a:effectLst>
            <a:reflection blurRad="6350" stA="52000" endA="300" endPos="35000" dir="5400000" sy="-100000" algn="bl" rotWithShape="0"/>
          </a:effectLst>
        </p:spPr>
        <p:txBody>
          <a:bodyPr>
            <a:spAutoFit/>
          </a:bodyPr>
          <a:lstStyle/>
          <a:p>
            <a:pPr algn="ctr" fontAlgn="auto">
              <a:spcBef>
                <a:spcPts val="0"/>
              </a:spcBef>
              <a:spcAft>
                <a:spcPts val="0"/>
              </a:spcAft>
              <a:defRPr/>
            </a:pPr>
            <a:r>
              <a:rPr kumimoji="0" lang="en-US" altLang="zh-TW" sz="10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ea typeface="+mn-ea"/>
                <a:cs typeface="Times New Roman" pitchFamily="18" charset="0"/>
              </a:rPr>
              <a:t>Q &amp; A</a:t>
            </a:r>
            <a:endParaRPr kumimoji="0" lang="zh-TW" altLang="en-US" sz="10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ea typeface="+mn-ea"/>
            </a:endParaRPr>
          </a:p>
        </p:txBody>
      </p:sp>
      <p:sp>
        <p:nvSpPr>
          <p:cNvPr id="6" name="日期版面配置區 3"/>
          <p:cNvSpPr>
            <a:spLocks noGrp="1"/>
          </p:cNvSpPr>
          <p:nvPr>
            <p:ph type="dt" sz="half" idx="10"/>
          </p:nvPr>
        </p:nvSpPr>
        <p:spPr/>
        <p:txBody>
          <a:bodyPr/>
          <a:lstStyle>
            <a:lvl1pPr>
              <a:defRPr/>
            </a:lvl1pPr>
          </a:lstStyle>
          <a:p>
            <a:fld id="{E10BAF73-A7FD-4B32-AA2B-0300731B9CCA}" type="datetime1">
              <a:rPr lang="zh-TW" altLang="en-US" smtClean="0"/>
              <a:t>2014/3/26</a:t>
            </a:fld>
            <a:endParaRPr lang="zh-TW" altLang="en-US"/>
          </a:p>
        </p:txBody>
      </p:sp>
      <p:sp>
        <p:nvSpPr>
          <p:cNvPr id="7" name="頁尾版面配置區 4"/>
          <p:cNvSpPr>
            <a:spLocks noGrp="1"/>
          </p:cNvSpPr>
          <p:nvPr>
            <p:ph type="ftr" sz="quarter" idx="11"/>
          </p:nvPr>
        </p:nvSpPr>
        <p:spPr/>
        <p:txBody>
          <a:bodyPr/>
          <a:lstStyle>
            <a:lvl1pPr>
              <a:defRPr>
                <a:solidFill>
                  <a:schemeClr val="tx1"/>
                </a:solidFill>
                <a:latin typeface="Times New Roman" pitchFamily="18" charset="0"/>
                <a:ea typeface="標楷體" pitchFamily="65" charset="-120"/>
                <a:cs typeface="Times New Roman" pitchFamily="18" charset="0"/>
              </a:defRPr>
            </a:lvl1pPr>
          </a:lstStyle>
          <a:p>
            <a:endParaRPr lang="zh-TW" altLang="en-US"/>
          </a:p>
        </p:txBody>
      </p:sp>
      <p:sp>
        <p:nvSpPr>
          <p:cNvPr id="8" name="投影片編號版面配置區 5"/>
          <p:cNvSpPr>
            <a:spLocks noGrp="1" noChangeAspect="1"/>
          </p:cNvSpPr>
          <p:nvPr>
            <p:ph type="sldNum" sz="quarter" idx="12"/>
          </p:nvPr>
        </p:nvSpPr>
        <p:spPr>
          <a:xfrm>
            <a:off x="9239251" y="6356351"/>
            <a:ext cx="2844800" cy="365125"/>
          </a:xfrm>
        </p:spPr>
        <p:txBody>
          <a:bodyPr/>
          <a:lstStyle>
            <a:lvl1pPr>
              <a:defRPr sz="2800">
                <a:solidFill>
                  <a:schemeClr val="accent4">
                    <a:lumMod val="40000"/>
                    <a:lumOff val="60000"/>
                  </a:schemeClr>
                </a:solidFill>
                <a:latin typeface="Arial Black" pitchFamily="34" charset="0"/>
              </a:defRPr>
            </a:lvl1pPr>
          </a:lstStyle>
          <a:p>
            <a:fld id="{83FBFA83-DF83-4FB6-9511-6895596D61F1}" type="slidenum">
              <a:rPr lang="zh-TW" altLang="en-US" smtClean="0"/>
              <a:pPr/>
              <a:t>‹#›</a:t>
            </a:fld>
            <a:endParaRPr lang="zh-TW"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260E8B8C-EB87-4724-B417-35742FC02091}" type="datetimeFigureOut">
              <a:rPr lang="zh-TW" altLang="en-US" smtClean="0"/>
              <a:t>2014/3/26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D4DD71D-F50D-4105-A47F-9549A4B9F2F7}" type="slidenum">
              <a:rPr lang="zh-TW" altLang="en-US" smtClean="0"/>
              <a:t>‹#›</a:t>
            </a:fld>
            <a:endParaRPr lang="zh-TW" altLang="en-US"/>
          </a:p>
        </p:txBody>
      </p:sp>
    </p:spTree>
    <p:extLst>
      <p:ext uri="{BB962C8B-B14F-4D97-AF65-F5344CB8AC3E}">
        <p14:creationId xmlns:p14="http://schemas.microsoft.com/office/powerpoint/2010/main" val="26871390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fld id="{3CEE9C09-B21D-4EAC-BF4B-CD51F3877DB3}" type="datetime1">
              <a:rPr lang="zh-TW" altLang="en-US" smtClean="0"/>
              <a:t>2014/3/26</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fld id="{83FBFA83-DF83-4FB6-9511-6895596D61F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Lst>
  <p:transition>
    <p:fade/>
  </p:transition>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ea typeface="新細明體" pitchFamily="18" charset="-120"/>
        </a:defRPr>
      </a:lvl2pPr>
      <a:lvl3pPr algn="ctr" rtl="0" eaLnBrk="1" fontAlgn="base" hangingPunct="1">
        <a:spcBef>
          <a:spcPct val="0"/>
        </a:spcBef>
        <a:spcAft>
          <a:spcPct val="0"/>
        </a:spcAft>
        <a:defRPr sz="4400">
          <a:solidFill>
            <a:schemeClr val="tx1"/>
          </a:solidFill>
          <a:latin typeface="Calibri" pitchFamily="34" charset="0"/>
          <a:ea typeface="新細明體" pitchFamily="18" charset="-120"/>
        </a:defRPr>
      </a:lvl3pPr>
      <a:lvl4pPr algn="ctr" rtl="0" eaLnBrk="1" fontAlgn="base" hangingPunct="1">
        <a:spcBef>
          <a:spcPct val="0"/>
        </a:spcBef>
        <a:spcAft>
          <a:spcPct val="0"/>
        </a:spcAft>
        <a:defRPr sz="4400">
          <a:solidFill>
            <a:schemeClr val="tx1"/>
          </a:solidFill>
          <a:latin typeface="Calibri" pitchFamily="34" charset="0"/>
          <a:ea typeface="新細明體" pitchFamily="18" charset="-120"/>
        </a:defRPr>
      </a:lvl4pPr>
      <a:lvl5pPr algn="ctr" rtl="0" eaLnBrk="1" fontAlgn="base" hangingPunct="1">
        <a:spcBef>
          <a:spcPct val="0"/>
        </a:spcBef>
        <a:spcAft>
          <a:spcPct val="0"/>
        </a:spcAft>
        <a:defRPr sz="4400">
          <a:solidFill>
            <a:schemeClr val="tx1"/>
          </a:solidFill>
          <a:latin typeface="Calibri" pitchFamily="34" charset="0"/>
          <a:ea typeface="新細明體" pitchFamily="18" charset="-120"/>
        </a:defRPr>
      </a:lvl5pPr>
      <a:lvl6pPr marL="457200" algn="ctr" rtl="0" eaLnBrk="1" fontAlgn="base" hangingPunct="1">
        <a:spcBef>
          <a:spcPct val="0"/>
        </a:spcBef>
        <a:spcAft>
          <a:spcPct val="0"/>
        </a:spcAft>
        <a:defRPr sz="4400">
          <a:solidFill>
            <a:schemeClr val="tx1"/>
          </a:solidFill>
          <a:latin typeface="Calibri" pitchFamily="34" charset="0"/>
          <a:ea typeface="新細明體" pitchFamily="18" charset="-120"/>
        </a:defRPr>
      </a:lvl6pPr>
      <a:lvl7pPr marL="914400" algn="ctr" rtl="0" eaLnBrk="1" fontAlgn="base" hangingPunct="1">
        <a:spcBef>
          <a:spcPct val="0"/>
        </a:spcBef>
        <a:spcAft>
          <a:spcPct val="0"/>
        </a:spcAft>
        <a:defRPr sz="4400">
          <a:solidFill>
            <a:schemeClr val="tx1"/>
          </a:solidFill>
          <a:latin typeface="Calibri" pitchFamily="34" charset="0"/>
          <a:ea typeface="新細明體" pitchFamily="18" charset="-120"/>
        </a:defRPr>
      </a:lvl7pPr>
      <a:lvl8pPr marL="1371600" algn="ctr" rtl="0" eaLnBrk="1" fontAlgn="base" hangingPunct="1">
        <a:spcBef>
          <a:spcPct val="0"/>
        </a:spcBef>
        <a:spcAft>
          <a:spcPct val="0"/>
        </a:spcAft>
        <a:defRPr sz="4400">
          <a:solidFill>
            <a:schemeClr val="tx1"/>
          </a:solidFill>
          <a:latin typeface="Calibri" pitchFamily="34" charset="0"/>
          <a:ea typeface="新細明體" pitchFamily="18" charset="-120"/>
        </a:defRPr>
      </a:lvl8pPr>
      <a:lvl9pPr marL="1828800" algn="ctr" rtl="0" eaLnBrk="1" fontAlgn="base" hangingPunct="1">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a:t>SO :27001:2013</a:t>
            </a:r>
            <a:r>
              <a:rPr lang="zh-TW" altLang="zh-TW" dirty="0"/>
              <a:t/>
            </a:r>
            <a:br>
              <a:rPr lang="zh-TW" altLang="zh-TW" dirty="0"/>
            </a:br>
            <a:r>
              <a:rPr lang="zh-TW" altLang="zh-TW" dirty="0"/>
              <a:t>資訊安全管理系條文</a:t>
            </a:r>
            <a:endParaRPr lang="zh-TW" altLang="en-US" dirty="0">
              <a:latin typeface="+mj-lt"/>
            </a:endParaRPr>
          </a:p>
        </p:txBody>
      </p:sp>
      <p:sp>
        <p:nvSpPr>
          <p:cNvPr id="3" name="副標題 2"/>
          <p:cNvSpPr>
            <a:spLocks noGrp="1"/>
          </p:cNvSpPr>
          <p:nvPr>
            <p:ph type="subTitle" idx="1"/>
          </p:nvPr>
        </p:nvSpPr>
        <p:spPr/>
        <p:txBody>
          <a:bodyPr>
            <a:normAutofit/>
          </a:bodyPr>
          <a:lstStyle/>
          <a:p>
            <a:r>
              <a:rPr lang="zh-TW" altLang="en-US" sz="2000" dirty="0"/>
              <a:t>講師：周立德教授</a:t>
            </a:r>
            <a:endParaRPr lang="zh-TW" altLang="en-US" sz="2000" dirty="0"/>
          </a:p>
        </p:txBody>
      </p:sp>
      <p:sp>
        <p:nvSpPr>
          <p:cNvPr id="4" name="內容版面配置區 3"/>
          <p:cNvSpPr>
            <a:spLocks noGrp="1"/>
          </p:cNvSpPr>
          <p:nvPr>
            <p:ph sz="quarter" idx="13"/>
          </p:nvPr>
        </p:nvSpPr>
        <p:spPr>
          <a:xfrm>
            <a:off x="2927648" y="3645025"/>
            <a:ext cx="6408712" cy="1216719"/>
          </a:xfrm>
        </p:spPr>
        <p:txBody>
          <a:bodyPr>
            <a:normAutofit/>
          </a:bodyPr>
          <a:lstStyle/>
          <a:p>
            <a:endParaRPr lang="zh-TW" altLang="en-US" sz="2200" dirty="0"/>
          </a:p>
        </p:txBody>
      </p:sp>
      <p:sp>
        <p:nvSpPr>
          <p:cNvPr id="5" name="投影片編號版面配置區 4"/>
          <p:cNvSpPr>
            <a:spLocks noGrp="1"/>
          </p:cNvSpPr>
          <p:nvPr>
            <p:ph type="sldNum" sz="quarter" idx="16"/>
          </p:nvPr>
        </p:nvSpPr>
        <p:spPr/>
        <p:txBody>
          <a:bodyPr/>
          <a:lstStyle/>
          <a:p>
            <a:fld id="{83FBFA83-DF83-4FB6-9511-6895596D61F1}"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nSpc>
                <a:spcPts val="3600"/>
              </a:lnSpc>
            </a:pPr>
            <a:r>
              <a:rPr lang="en-US" altLang="zh-TW" sz="6000" b="1" dirty="0">
                <a:latin typeface="Times New Roman" panose="02020603050405020304" pitchFamily="18" charset="0"/>
                <a:ea typeface="標楷體" panose="03000509000000000000" pitchFamily="65" charset="-120"/>
                <a:cs typeface="Times New Roman" panose="02020603050405020304" pitchFamily="18" charset="0"/>
              </a:rPr>
              <a:t>2</a:t>
            </a:r>
            <a:r>
              <a:rPr lang="en-US"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6000" b="1"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6000" b="1" dirty="0">
                <a:latin typeface="Times New Roman" panose="02020603050405020304" pitchFamily="18" charset="0"/>
                <a:ea typeface="標楷體" panose="03000509000000000000" pitchFamily="65" charset="-120"/>
                <a:cs typeface="Times New Roman" panose="02020603050405020304" pitchFamily="18" charset="0"/>
              </a:rPr>
              <a:t>引用</a:t>
            </a:r>
            <a:r>
              <a:rPr lang="zh-TW"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標準</a:t>
            </a:r>
            <a:endParaRPr lang="zh-TW" altLang="en-US" sz="60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2277883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4800" dirty="0"/>
              <a:t>2.</a:t>
            </a:r>
            <a:r>
              <a:rPr lang="zh-TW" altLang="en-US" sz="4800" dirty="0"/>
              <a:t> </a:t>
            </a:r>
            <a:r>
              <a:rPr lang="zh-TW" altLang="zh-TW" sz="4800" dirty="0"/>
              <a:t>引用標準</a:t>
            </a:r>
            <a:endParaRPr lang="zh-TW" altLang="en-US" dirty="0"/>
          </a:p>
        </p:txBody>
      </p:sp>
      <p:sp>
        <p:nvSpPr>
          <p:cNvPr id="3" name="內容版面配置區 2"/>
          <p:cNvSpPr>
            <a:spLocks noGrp="1"/>
          </p:cNvSpPr>
          <p:nvPr>
            <p:ph idx="1"/>
          </p:nvPr>
        </p:nvSpPr>
        <p:spPr/>
        <p:txBody>
          <a:bodyPr/>
          <a:lstStyle/>
          <a:p>
            <a:pPr marL="0" indent="0">
              <a:buNone/>
            </a:pPr>
            <a:r>
              <a:rPr lang="zh-TW" altLang="zh-TW" dirty="0"/>
              <a:t>下列為本標準完全或部分引用之參考文件，為本標準應用時不可或缺之文件。有日期註記的引用標準，僅適用於註記引用的版本。未註記日期的引用標準，則是用於該引用標準的最新版本（包括任何修訂）</a:t>
            </a:r>
            <a:r>
              <a:rPr lang="zh-TW" altLang="zh-TW" dirty="0" smtClean="0"/>
              <a:t>。</a:t>
            </a: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11</a:t>
            </a:fld>
            <a:endParaRPr lang="zh-TW" altLang="en-US"/>
          </a:p>
        </p:txBody>
      </p:sp>
    </p:spTree>
    <p:extLst>
      <p:ext uri="{BB962C8B-B14F-4D97-AF65-F5344CB8AC3E}">
        <p14:creationId xmlns:p14="http://schemas.microsoft.com/office/powerpoint/2010/main" val="224835617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nSpc>
                <a:spcPts val="3600"/>
              </a:lnSpc>
            </a:pPr>
            <a:r>
              <a:rPr lang="en-US" altLang="zh-TW" sz="6000" b="1" dirty="0">
                <a:latin typeface="Times New Roman" panose="02020603050405020304" pitchFamily="18" charset="0"/>
                <a:ea typeface="標楷體" panose="03000509000000000000" pitchFamily="65" charset="-120"/>
                <a:cs typeface="Times New Roman" panose="02020603050405020304" pitchFamily="18" charset="0"/>
              </a:rPr>
              <a:t>3</a:t>
            </a:r>
            <a:r>
              <a:rPr lang="en-US"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6000" b="1"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用語釋義</a:t>
            </a:r>
            <a:endParaRPr lang="zh-TW" altLang="en-US" sz="60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2365572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4800" dirty="0"/>
              <a:t>3.</a:t>
            </a:r>
            <a:r>
              <a:rPr lang="zh-TW" altLang="en-US" sz="4800" dirty="0"/>
              <a:t> </a:t>
            </a:r>
            <a:r>
              <a:rPr lang="zh-TW" altLang="zh-TW" sz="4800" dirty="0"/>
              <a:t>用語釋義</a:t>
            </a:r>
            <a:endParaRPr lang="zh-TW" altLang="en-US" dirty="0"/>
          </a:p>
        </p:txBody>
      </p:sp>
      <p:sp>
        <p:nvSpPr>
          <p:cNvPr id="3" name="內容版面配置區 2"/>
          <p:cNvSpPr>
            <a:spLocks noGrp="1"/>
          </p:cNvSpPr>
          <p:nvPr>
            <p:ph idx="1"/>
          </p:nvPr>
        </p:nvSpPr>
        <p:spPr/>
        <p:txBody>
          <a:bodyPr/>
          <a:lstStyle/>
          <a:p>
            <a:pPr marL="0" indent="0">
              <a:buNone/>
            </a:pPr>
            <a:r>
              <a:rPr lang="zh-TW" altLang="zh-TW" dirty="0"/>
              <a:t>為本文件使用目的，用語與定義請參照</a:t>
            </a:r>
            <a:r>
              <a:rPr lang="en-US" altLang="zh-TW" dirty="0"/>
              <a:t> ISO/IEC 27000</a:t>
            </a:r>
            <a:r>
              <a:rPr lang="zh-TW" altLang="zh-TW" dirty="0"/>
              <a:t>。</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13</a:t>
            </a:fld>
            <a:endParaRPr lang="zh-TW" altLang="en-US"/>
          </a:p>
        </p:txBody>
      </p:sp>
    </p:spTree>
    <p:extLst>
      <p:ext uri="{BB962C8B-B14F-4D97-AF65-F5344CB8AC3E}">
        <p14:creationId xmlns:p14="http://schemas.microsoft.com/office/powerpoint/2010/main" val="379901042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nSpc>
                <a:spcPts val="3600"/>
              </a:lnSpc>
            </a:pPr>
            <a:r>
              <a:rPr lang="en-US"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6000" b="1"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組織環境</a:t>
            </a:r>
            <a:endParaRPr lang="zh-TW" altLang="en-US" sz="60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2490827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800" kern="1200" dirty="0">
                <a:latin typeface="Times New Roman" pitchFamily="18" charset="0"/>
                <a:ea typeface="標楷體" pitchFamily="65" charset="-120"/>
                <a:cs typeface="Times New Roman" pitchFamily="18" charset="0"/>
              </a:rPr>
              <a:t>4.1</a:t>
            </a:r>
            <a:r>
              <a:rPr lang="zh-TW" altLang="en-US" sz="4800" kern="1200" dirty="0">
                <a:latin typeface="Times New Roman" pitchFamily="18" charset="0"/>
                <a:ea typeface="標楷體" pitchFamily="65" charset="-120"/>
                <a:cs typeface="Times New Roman" pitchFamily="18" charset="0"/>
              </a:rPr>
              <a:t> </a:t>
            </a:r>
            <a:r>
              <a:rPr lang="zh-TW" altLang="zh-TW" sz="4800" kern="1200" dirty="0">
                <a:latin typeface="Times New Roman" pitchFamily="18" charset="0"/>
                <a:ea typeface="標楷體" pitchFamily="65" charset="-120"/>
                <a:cs typeface="Times New Roman" pitchFamily="18" charset="0"/>
              </a:rPr>
              <a:t>瞭解</a:t>
            </a:r>
            <a:r>
              <a:rPr lang="zh-TW" altLang="zh-TW" sz="4800" kern="1200" dirty="0">
                <a:latin typeface="Times New Roman" pitchFamily="18" charset="0"/>
                <a:ea typeface="標楷體" pitchFamily="65" charset="-120"/>
                <a:cs typeface="Times New Roman" pitchFamily="18" charset="0"/>
              </a:rPr>
              <a:t>組織及其環境</a:t>
            </a:r>
          </a:p>
        </p:txBody>
      </p:sp>
      <p:sp>
        <p:nvSpPr>
          <p:cNvPr id="3" name="內容版面配置區 2"/>
          <p:cNvSpPr>
            <a:spLocks noGrp="1"/>
          </p:cNvSpPr>
          <p:nvPr>
            <p:ph idx="1"/>
          </p:nvPr>
        </p:nvSpPr>
        <p:spPr/>
        <p:txBody>
          <a:bodyPr/>
          <a:lstStyle/>
          <a:p>
            <a:pPr marL="0" indent="0">
              <a:buNone/>
            </a:pPr>
            <a:r>
              <a:rPr lang="zh-TW" altLang="zh-TW" dirty="0"/>
              <a:t>組織應決定與組織目標相關，並會影響達成資訊安全管理系統預定成果的外部與內部議題。</a:t>
            </a:r>
          </a:p>
          <a:p>
            <a:endParaRPr lang="en-US" altLang="zh-TW" dirty="0" smtClean="0"/>
          </a:p>
          <a:p>
            <a:pPr marL="0" indent="0">
              <a:buNone/>
            </a:pPr>
            <a:r>
              <a:rPr lang="zh-TW" altLang="zh-TW" sz="2700" i="1" dirty="0"/>
              <a:t>備註：決定議題可參考</a:t>
            </a:r>
            <a:r>
              <a:rPr lang="en-US" altLang="zh-TW" sz="2700" i="1" dirty="0"/>
              <a:t> ISO 31000:2009</a:t>
            </a:r>
            <a:r>
              <a:rPr lang="zh-TW" altLang="zh-TW" sz="2700" i="1" dirty="0"/>
              <a:t>條文</a:t>
            </a:r>
            <a:r>
              <a:rPr lang="en-US" altLang="zh-TW" sz="2700" i="1" dirty="0"/>
              <a:t>5.3</a:t>
            </a:r>
            <a:r>
              <a:rPr lang="zh-TW" altLang="zh-TW" sz="2700" i="1" dirty="0"/>
              <a:t>建立組織外部與內部環境</a:t>
            </a:r>
            <a:endParaRPr lang="zh-TW" altLang="zh-TW" sz="2700"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15</a:t>
            </a:fld>
            <a:endParaRPr lang="zh-TW" altLang="en-US"/>
          </a:p>
        </p:txBody>
      </p:sp>
    </p:spTree>
    <p:extLst>
      <p:ext uri="{BB962C8B-B14F-4D97-AF65-F5344CB8AC3E}">
        <p14:creationId xmlns:p14="http://schemas.microsoft.com/office/powerpoint/2010/main" val="415947124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800" kern="1200" dirty="0">
                <a:latin typeface="Times New Roman" pitchFamily="18" charset="0"/>
                <a:ea typeface="標楷體" pitchFamily="65" charset="-120"/>
                <a:cs typeface="Times New Roman" pitchFamily="18" charset="0"/>
              </a:rPr>
              <a:t>4.2</a:t>
            </a:r>
            <a:r>
              <a:rPr lang="zh-TW" altLang="en-US" sz="4800" kern="1200" dirty="0">
                <a:latin typeface="Times New Roman" pitchFamily="18" charset="0"/>
                <a:ea typeface="標楷體" pitchFamily="65" charset="-120"/>
                <a:cs typeface="Times New Roman" pitchFamily="18" charset="0"/>
              </a:rPr>
              <a:t> </a:t>
            </a:r>
            <a:r>
              <a:rPr lang="zh-TW" altLang="zh-TW" sz="4800" kern="1200" dirty="0">
                <a:latin typeface="Times New Roman" pitchFamily="18" charset="0"/>
                <a:ea typeface="標楷體" pitchFamily="65" charset="-120"/>
                <a:cs typeface="Times New Roman" pitchFamily="18" charset="0"/>
              </a:rPr>
              <a:t>了解</a:t>
            </a:r>
            <a:r>
              <a:rPr lang="zh-TW" altLang="zh-TW" sz="4800" kern="1200" dirty="0">
                <a:latin typeface="Times New Roman" pitchFamily="18" charset="0"/>
                <a:ea typeface="標楷體" pitchFamily="65" charset="-120"/>
                <a:cs typeface="Times New Roman" pitchFamily="18" charset="0"/>
              </a:rPr>
              <a:t>先關利害團體需求與期望</a:t>
            </a:r>
          </a:p>
        </p:txBody>
      </p:sp>
      <p:sp>
        <p:nvSpPr>
          <p:cNvPr id="3" name="內容版面配置區 2"/>
          <p:cNvSpPr>
            <a:spLocks noGrp="1"/>
          </p:cNvSpPr>
          <p:nvPr>
            <p:ph idx="1"/>
          </p:nvPr>
        </p:nvSpPr>
        <p:spPr/>
        <p:txBody>
          <a:bodyPr/>
          <a:lstStyle/>
          <a:p>
            <a:pPr marL="0" indent="0">
              <a:buNone/>
            </a:pPr>
            <a:r>
              <a:rPr lang="zh-TW" altLang="zh-TW" dirty="0"/>
              <a:t>組織應決定：</a:t>
            </a:r>
          </a:p>
          <a:p>
            <a:pPr marL="514350" lvl="0" indent="-514350">
              <a:buFont typeface="+mj-lt"/>
              <a:buAutoNum type="alphaUcPeriod"/>
            </a:pPr>
            <a:r>
              <a:rPr lang="zh-TW" altLang="zh-TW" dirty="0"/>
              <a:t>資訊安全管理系統相關的利害相關團體；與</a:t>
            </a:r>
          </a:p>
          <a:p>
            <a:pPr marL="514350" lvl="0" indent="-514350">
              <a:buFont typeface="+mj-lt"/>
              <a:buAutoNum type="alphaUcPeriod"/>
            </a:pPr>
            <a:r>
              <a:rPr lang="zh-TW" altLang="zh-TW" dirty="0"/>
              <a:t>利害相關團體對資訊安全相關的要求事項。</a:t>
            </a:r>
          </a:p>
          <a:p>
            <a:pPr marL="0" indent="0">
              <a:buNone/>
            </a:pPr>
            <a:endParaRPr lang="zh-TW" altLang="zh-TW" dirty="0"/>
          </a:p>
          <a:p>
            <a:pPr marL="0" indent="0">
              <a:buNone/>
            </a:pPr>
            <a:r>
              <a:rPr lang="zh-TW" altLang="zh-TW" sz="2700" i="1" dirty="0"/>
              <a:t>備註：利害相關團體的要求是向考包含法令法規要求與契約義務</a:t>
            </a:r>
            <a:endParaRPr lang="zh-TW" altLang="zh-TW" sz="2700"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16</a:t>
            </a:fld>
            <a:endParaRPr lang="zh-TW" altLang="en-US"/>
          </a:p>
        </p:txBody>
      </p:sp>
    </p:spTree>
    <p:extLst>
      <p:ext uri="{BB962C8B-B14F-4D97-AF65-F5344CB8AC3E}">
        <p14:creationId xmlns:p14="http://schemas.microsoft.com/office/powerpoint/2010/main" val="159212883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800" kern="1200" dirty="0" smtClean="0">
                <a:latin typeface="Times New Roman" pitchFamily="18" charset="0"/>
                <a:ea typeface="標楷體" pitchFamily="65" charset="-120"/>
                <a:cs typeface="Times New Roman" pitchFamily="18" charset="0"/>
              </a:rPr>
              <a:t>4.3</a:t>
            </a:r>
            <a:r>
              <a:rPr lang="zh-TW" altLang="en-US" sz="4800" kern="1200" dirty="0" smtClean="0">
                <a:latin typeface="Times New Roman" pitchFamily="18" charset="0"/>
                <a:ea typeface="標楷體" pitchFamily="65" charset="-120"/>
                <a:cs typeface="Times New Roman" pitchFamily="18" charset="0"/>
              </a:rPr>
              <a:t> </a:t>
            </a:r>
            <a:r>
              <a:rPr lang="zh-TW" altLang="zh-TW" sz="4800" kern="1200" dirty="0" smtClean="0">
                <a:latin typeface="Times New Roman" pitchFamily="18" charset="0"/>
                <a:ea typeface="標楷體" pitchFamily="65" charset="-120"/>
                <a:cs typeface="Times New Roman" pitchFamily="18" charset="0"/>
              </a:rPr>
              <a:t>決定</a:t>
            </a:r>
            <a:r>
              <a:rPr lang="zh-TW" altLang="zh-TW" sz="4800" kern="1200" dirty="0">
                <a:latin typeface="Times New Roman" pitchFamily="18" charset="0"/>
                <a:ea typeface="標楷體" pitchFamily="65" charset="-120"/>
                <a:cs typeface="Times New Roman" pitchFamily="18" charset="0"/>
              </a:rPr>
              <a:t>資訊安全管理系統</a:t>
            </a:r>
            <a:r>
              <a:rPr lang="zh-TW" altLang="zh-TW" sz="4800" kern="1200" dirty="0" smtClean="0">
                <a:latin typeface="Times New Roman" pitchFamily="18" charset="0"/>
                <a:ea typeface="標楷體" pitchFamily="65" charset="-120"/>
                <a:cs typeface="Times New Roman" pitchFamily="18" charset="0"/>
              </a:rPr>
              <a:t>範圍</a:t>
            </a:r>
            <a:endParaRPr lang="zh-TW" altLang="zh-TW" sz="48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組織應決定資訊安全管理系統的邊界與適用性來建立範圍。</a:t>
            </a:r>
          </a:p>
          <a:p>
            <a:pPr marL="0" indent="0">
              <a:buNone/>
            </a:pPr>
            <a:r>
              <a:rPr lang="zh-TW" altLang="zh-TW" dirty="0"/>
              <a:t>在決定範圍時，組織應考量：</a:t>
            </a:r>
          </a:p>
          <a:p>
            <a:pPr marL="514350" lvl="0" indent="-514350">
              <a:buFont typeface="+mj-lt"/>
              <a:buAutoNum type="alphaUcPeriod"/>
            </a:pPr>
            <a:r>
              <a:rPr lang="en-US" altLang="zh-TW" dirty="0"/>
              <a:t>4.1</a:t>
            </a:r>
            <a:r>
              <a:rPr lang="zh-TW" altLang="zh-TW" dirty="0"/>
              <a:t>的外部與內部議題；</a:t>
            </a:r>
          </a:p>
          <a:p>
            <a:pPr marL="514350" lvl="0" indent="-514350">
              <a:buFont typeface="+mj-lt"/>
              <a:buAutoNum type="alphaUcPeriod"/>
            </a:pPr>
            <a:r>
              <a:rPr lang="en-US" altLang="zh-TW" dirty="0"/>
              <a:t>4.2</a:t>
            </a:r>
            <a:r>
              <a:rPr lang="zh-TW" altLang="zh-TW" dirty="0"/>
              <a:t>的要求事項；</a:t>
            </a:r>
          </a:p>
          <a:p>
            <a:pPr marL="514350" lvl="0" indent="-514350">
              <a:buFont typeface="+mj-lt"/>
              <a:buAutoNum type="alphaUcPeriod"/>
            </a:pPr>
            <a:r>
              <a:rPr lang="zh-TW" altLang="zh-TW" dirty="0"/>
              <a:t>組織所執行的活動，以及由其他組織執行活動間的界面與相依性。</a:t>
            </a:r>
          </a:p>
          <a:p>
            <a:pPr marL="0" indent="0">
              <a:buNone/>
            </a:pPr>
            <a:endParaRPr lang="zh-TW" altLang="zh-TW" dirty="0"/>
          </a:p>
          <a:p>
            <a:pPr marL="0" indent="0">
              <a:buNone/>
            </a:pPr>
            <a:r>
              <a:rPr lang="zh-TW" altLang="zh-TW" dirty="0"/>
              <a:t>範圍應以文件化資訊方式提供使用。</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17</a:t>
            </a:fld>
            <a:endParaRPr lang="zh-TW" altLang="en-US"/>
          </a:p>
        </p:txBody>
      </p:sp>
    </p:spTree>
    <p:extLst>
      <p:ext uri="{BB962C8B-B14F-4D97-AF65-F5344CB8AC3E}">
        <p14:creationId xmlns:p14="http://schemas.microsoft.com/office/powerpoint/2010/main" val="253299328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800" kern="1200" dirty="0" smtClean="0">
                <a:latin typeface="Times New Roman" pitchFamily="18" charset="0"/>
                <a:ea typeface="標楷體" pitchFamily="65" charset="-120"/>
                <a:cs typeface="Times New Roman" pitchFamily="18" charset="0"/>
              </a:rPr>
              <a:t>4.4</a:t>
            </a:r>
            <a:r>
              <a:rPr lang="zh-TW" altLang="en-US" sz="4800" kern="1200" dirty="0" smtClean="0">
                <a:latin typeface="Times New Roman" pitchFamily="18" charset="0"/>
                <a:ea typeface="標楷體" pitchFamily="65" charset="-120"/>
                <a:cs typeface="Times New Roman" pitchFamily="18" charset="0"/>
              </a:rPr>
              <a:t> </a:t>
            </a:r>
            <a:r>
              <a:rPr lang="zh-TW" altLang="zh-TW" sz="4800" kern="1200" dirty="0" smtClean="0">
                <a:latin typeface="Times New Roman" pitchFamily="18" charset="0"/>
                <a:ea typeface="標楷體" pitchFamily="65" charset="-120"/>
                <a:cs typeface="Times New Roman" pitchFamily="18" charset="0"/>
              </a:rPr>
              <a:t>資訊安全</a:t>
            </a:r>
            <a:r>
              <a:rPr lang="zh-TW" altLang="zh-TW" sz="4800" kern="1200" dirty="0">
                <a:latin typeface="Times New Roman" pitchFamily="18" charset="0"/>
                <a:ea typeface="標楷體" pitchFamily="65" charset="-120"/>
                <a:cs typeface="Times New Roman" pitchFamily="18" charset="0"/>
              </a:rPr>
              <a:t>管理</a:t>
            </a:r>
            <a:r>
              <a:rPr lang="zh-TW" altLang="zh-TW" sz="4800" kern="1200" dirty="0" smtClean="0">
                <a:latin typeface="Times New Roman" pitchFamily="18" charset="0"/>
                <a:ea typeface="標楷體" pitchFamily="65" charset="-120"/>
                <a:cs typeface="Times New Roman" pitchFamily="18" charset="0"/>
              </a:rPr>
              <a:t>系統</a:t>
            </a:r>
            <a:endParaRPr lang="zh-TW" altLang="zh-TW" sz="48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組織應依據本標準要求事項，建立、實作、維護與持續改進資訊安全管理系統。</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18</a:t>
            </a:fld>
            <a:endParaRPr lang="zh-TW" altLang="en-US"/>
          </a:p>
        </p:txBody>
      </p:sp>
    </p:spTree>
    <p:extLst>
      <p:ext uri="{BB962C8B-B14F-4D97-AF65-F5344CB8AC3E}">
        <p14:creationId xmlns:p14="http://schemas.microsoft.com/office/powerpoint/2010/main" val="85448541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nSpc>
                <a:spcPts val="3600"/>
              </a:lnSpc>
            </a:pPr>
            <a:r>
              <a:rPr lang="en-US" altLang="zh-TW" sz="6000" b="1" dirty="0">
                <a:latin typeface="Times New Roman" panose="02020603050405020304" pitchFamily="18" charset="0"/>
                <a:ea typeface="標楷體" panose="03000509000000000000" pitchFamily="65" charset="-120"/>
                <a:cs typeface="Times New Roman" panose="02020603050405020304" pitchFamily="18" charset="0"/>
              </a:rPr>
              <a:t>5</a:t>
            </a:r>
            <a:r>
              <a:rPr lang="en-US"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6000" b="1"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領導</a:t>
            </a:r>
            <a:endParaRPr lang="zh-TW" altLang="en-US" sz="60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1627010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nSpc>
                <a:spcPts val="3600"/>
              </a:lnSpc>
            </a:pPr>
            <a:r>
              <a:rPr lang="en-US" altLang="zh-TW" sz="6000" b="1" dirty="0">
                <a:latin typeface="Times New Roman" panose="02020603050405020304" pitchFamily="18" charset="0"/>
                <a:ea typeface="標楷體" panose="03000509000000000000" pitchFamily="65" charset="-120"/>
                <a:cs typeface="Times New Roman" panose="02020603050405020304" pitchFamily="18" charset="0"/>
              </a:rPr>
              <a:t>0.</a:t>
            </a:r>
            <a:r>
              <a:rPr lang="zh-TW" altLang="en-US" sz="6000" b="1" dirty="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6000" b="1" dirty="0">
                <a:latin typeface="Times New Roman" panose="02020603050405020304" pitchFamily="18" charset="0"/>
                <a:ea typeface="標楷體" panose="03000509000000000000" pitchFamily="65" charset="-120"/>
                <a:cs typeface="Times New Roman" panose="02020603050405020304" pitchFamily="18" charset="0"/>
              </a:rPr>
              <a:t>簡介</a:t>
            </a:r>
            <a:endParaRPr lang="zh-TW" altLang="en-US" sz="60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1183710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800" kern="1200" dirty="0">
                <a:latin typeface="Times New Roman" pitchFamily="18" charset="0"/>
                <a:ea typeface="標楷體" pitchFamily="65" charset="-120"/>
                <a:cs typeface="Times New Roman" pitchFamily="18" charset="0"/>
              </a:rPr>
              <a:t>5.1</a:t>
            </a:r>
            <a:r>
              <a:rPr lang="zh-TW" altLang="en-US" sz="4800" kern="1200" dirty="0">
                <a:latin typeface="Times New Roman" pitchFamily="18" charset="0"/>
                <a:ea typeface="標楷體" pitchFamily="65" charset="-120"/>
                <a:cs typeface="Times New Roman" pitchFamily="18" charset="0"/>
              </a:rPr>
              <a:t> </a:t>
            </a:r>
            <a:r>
              <a:rPr lang="zh-TW" altLang="zh-TW" sz="4800" kern="1200" dirty="0">
                <a:latin typeface="Times New Roman" pitchFamily="18" charset="0"/>
                <a:ea typeface="標楷體" pitchFamily="65" charset="-120"/>
                <a:cs typeface="Times New Roman" pitchFamily="18" charset="0"/>
              </a:rPr>
              <a:t>領導</a:t>
            </a:r>
            <a:r>
              <a:rPr lang="zh-TW" altLang="zh-TW" sz="4800" kern="1200" dirty="0">
                <a:latin typeface="Times New Roman" pitchFamily="18" charset="0"/>
                <a:ea typeface="標楷體" pitchFamily="65" charset="-120"/>
                <a:cs typeface="Times New Roman" pitchFamily="18" charset="0"/>
              </a:rPr>
              <a:t>與承諾</a:t>
            </a:r>
          </a:p>
        </p:txBody>
      </p:sp>
      <p:sp>
        <p:nvSpPr>
          <p:cNvPr id="3" name="內容版面配置區 2"/>
          <p:cNvSpPr>
            <a:spLocks noGrp="1"/>
          </p:cNvSpPr>
          <p:nvPr>
            <p:ph idx="1"/>
          </p:nvPr>
        </p:nvSpPr>
        <p:spPr/>
        <p:txBody>
          <a:bodyPr/>
          <a:lstStyle/>
          <a:p>
            <a:pPr marL="0" indent="0">
              <a:buNone/>
            </a:pPr>
            <a:r>
              <a:rPr lang="zh-TW" altLang="zh-TW" dirty="0"/>
              <a:t>高階管理階層應展現對資訊安全管理系統的領導力與承諾：</a:t>
            </a:r>
          </a:p>
          <a:p>
            <a:pPr marL="902970" lvl="1" indent="-514350">
              <a:buFont typeface="+mj-lt"/>
              <a:buAutoNum type="alphaUcPeriod"/>
            </a:pPr>
            <a:r>
              <a:rPr lang="zh-TW" altLang="zh-TW" dirty="0"/>
              <a:t>確保資訊安全政策與目標建立，且切合組織策略方向；</a:t>
            </a:r>
          </a:p>
          <a:p>
            <a:pPr marL="902970" lvl="1" indent="-514350">
              <a:buFont typeface="+mj-lt"/>
              <a:buAutoNum type="alphaUcPeriod"/>
            </a:pPr>
            <a:r>
              <a:rPr lang="zh-TW" altLang="zh-TW" dirty="0"/>
              <a:t>確保整合</a:t>
            </a:r>
            <a:r>
              <a:rPr lang="en-US" altLang="zh-TW" dirty="0"/>
              <a:t>ISMS</a:t>
            </a:r>
            <a:r>
              <a:rPr lang="zh-TW" altLang="zh-TW" dirty="0"/>
              <a:t>要求於組織流程中；</a:t>
            </a:r>
          </a:p>
          <a:p>
            <a:pPr marL="902970" lvl="1" indent="-514350">
              <a:buFont typeface="+mj-lt"/>
              <a:buAutoNum type="alphaUcPeriod"/>
            </a:pPr>
            <a:r>
              <a:rPr lang="zh-TW" altLang="zh-TW" dirty="0"/>
              <a:t>確保</a:t>
            </a:r>
            <a:r>
              <a:rPr lang="en-US" altLang="zh-TW" dirty="0"/>
              <a:t>ISMS</a:t>
            </a:r>
            <a:r>
              <a:rPr lang="zh-TW" altLang="zh-TW" dirty="0"/>
              <a:t>所需資源得以取用；</a:t>
            </a:r>
          </a:p>
          <a:p>
            <a:pPr marL="902970" lvl="1" indent="-514350">
              <a:buFont typeface="+mj-lt"/>
              <a:buAutoNum type="alphaUcPeriod"/>
            </a:pPr>
            <a:r>
              <a:rPr lang="zh-TW" altLang="zh-TW" dirty="0"/>
              <a:t>溝通有效的資訊安全管理與遵循</a:t>
            </a:r>
            <a:r>
              <a:rPr lang="en-US" altLang="zh-TW" dirty="0"/>
              <a:t>ISMS</a:t>
            </a:r>
            <a:r>
              <a:rPr lang="zh-TW" altLang="zh-TW" dirty="0"/>
              <a:t>要求的重要性；</a:t>
            </a:r>
          </a:p>
          <a:p>
            <a:pPr marL="902970" lvl="1" indent="-514350">
              <a:buFont typeface="+mj-lt"/>
              <a:buAutoNum type="alphaUcPeriod"/>
            </a:pPr>
            <a:r>
              <a:rPr lang="zh-TW" altLang="zh-TW" dirty="0"/>
              <a:t>確保</a:t>
            </a:r>
            <a:r>
              <a:rPr lang="en-US" altLang="zh-TW" dirty="0"/>
              <a:t>ISMS</a:t>
            </a:r>
            <a:r>
              <a:rPr lang="zh-TW" altLang="zh-TW" dirty="0"/>
              <a:t>達成預定成效；</a:t>
            </a:r>
          </a:p>
          <a:p>
            <a:pPr marL="902970" lvl="1" indent="-514350">
              <a:buFont typeface="+mj-lt"/>
              <a:buAutoNum type="alphaUcPeriod"/>
            </a:pPr>
            <a:r>
              <a:rPr lang="zh-TW" altLang="zh-TW" dirty="0"/>
              <a:t>指揮與支援人員貢獻於</a:t>
            </a:r>
            <a:r>
              <a:rPr lang="en-US" altLang="zh-TW" dirty="0"/>
              <a:t>ISMS</a:t>
            </a:r>
            <a:r>
              <a:rPr lang="zh-TW" altLang="zh-TW" dirty="0"/>
              <a:t>有效性；</a:t>
            </a:r>
          </a:p>
          <a:p>
            <a:pPr marL="902970" lvl="1" indent="-514350">
              <a:buFont typeface="+mj-lt"/>
              <a:buAutoNum type="alphaUcPeriod"/>
            </a:pPr>
            <a:r>
              <a:rPr lang="zh-TW" altLang="zh-TW" dirty="0"/>
              <a:t>推動持續改善；以及</a:t>
            </a:r>
          </a:p>
          <a:p>
            <a:pPr marL="902970" lvl="1" indent="-514350">
              <a:buFont typeface="+mj-lt"/>
              <a:buAutoNum type="alphaUcPeriod"/>
            </a:pPr>
            <a:r>
              <a:rPr lang="zh-TW" altLang="zh-TW" dirty="0"/>
              <a:t>支援其他管理角色來展現用於負責領域的領導性。</a:t>
            </a:r>
          </a:p>
          <a:p>
            <a:pPr marL="514350" indent="-514350">
              <a:buFont typeface="+mj-lt"/>
              <a:buAutoNum type="alphaUcPeriod"/>
            </a:pPr>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20</a:t>
            </a:fld>
            <a:endParaRPr lang="zh-TW" altLang="en-US"/>
          </a:p>
        </p:txBody>
      </p:sp>
    </p:spTree>
    <p:extLst>
      <p:ext uri="{BB962C8B-B14F-4D97-AF65-F5344CB8AC3E}">
        <p14:creationId xmlns:p14="http://schemas.microsoft.com/office/powerpoint/2010/main" val="4146627247"/>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800" kern="1200" dirty="0" smtClean="0">
                <a:latin typeface="Times New Roman" pitchFamily="18" charset="0"/>
                <a:ea typeface="標楷體" pitchFamily="65" charset="-120"/>
                <a:cs typeface="Times New Roman" pitchFamily="18" charset="0"/>
              </a:rPr>
              <a:t>5.2</a:t>
            </a:r>
            <a:r>
              <a:rPr lang="zh-TW" altLang="en-US" sz="4600" kern="1200" dirty="0">
                <a:latin typeface="Times New Roman" pitchFamily="18" charset="0"/>
                <a:ea typeface="標楷體" pitchFamily="65" charset="-120"/>
                <a:cs typeface="Times New Roman" pitchFamily="18" charset="0"/>
              </a:rPr>
              <a:t> </a:t>
            </a:r>
            <a:r>
              <a:rPr lang="zh-TW" altLang="zh-TW" sz="4800" kern="1200" dirty="0" smtClean="0">
                <a:latin typeface="Times New Roman" pitchFamily="18" charset="0"/>
                <a:ea typeface="標楷體" pitchFamily="65" charset="-120"/>
                <a:cs typeface="Times New Roman" pitchFamily="18" charset="0"/>
              </a:rPr>
              <a:t>政策</a:t>
            </a:r>
            <a:endParaRPr lang="zh-TW" altLang="en-US" sz="48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高階管理階層應建立資訊安全政策：</a:t>
            </a:r>
          </a:p>
          <a:p>
            <a:pPr marL="902970" lvl="1" indent="-514350">
              <a:buFont typeface="+mj-lt"/>
              <a:buAutoNum type="alphaUcPeriod"/>
            </a:pPr>
            <a:r>
              <a:rPr lang="zh-TW" altLang="zh-TW" dirty="0"/>
              <a:t>切合組織目標；</a:t>
            </a:r>
          </a:p>
          <a:p>
            <a:pPr marL="902970" lvl="1" indent="-514350">
              <a:buFont typeface="+mj-lt"/>
              <a:buAutoNum type="alphaUcPeriod"/>
            </a:pPr>
            <a:r>
              <a:rPr lang="zh-TW" altLang="zh-TW" dirty="0"/>
              <a:t>包含資訊安全目標或提供設定目標架構；</a:t>
            </a:r>
          </a:p>
          <a:p>
            <a:pPr marL="902970" lvl="1" indent="-514350">
              <a:buFont typeface="+mj-lt"/>
              <a:buAutoNum type="alphaUcPeriod"/>
            </a:pPr>
            <a:r>
              <a:rPr lang="zh-TW" altLang="zh-TW" dirty="0"/>
              <a:t>包含滿足資訊安全相關要求的承諾；以及</a:t>
            </a:r>
          </a:p>
          <a:p>
            <a:pPr marL="902970" lvl="1" indent="-514350">
              <a:buFont typeface="+mj-lt"/>
              <a:buAutoNum type="alphaUcPeriod"/>
            </a:pPr>
            <a:r>
              <a:rPr lang="zh-TW" altLang="zh-TW" dirty="0"/>
              <a:t>包含持續改善資訊安全管理系統的承諾。</a:t>
            </a:r>
          </a:p>
          <a:p>
            <a:pPr marL="0" indent="0">
              <a:buNone/>
            </a:pPr>
            <a:r>
              <a:rPr lang="zh-TW" altLang="zh-TW" dirty="0" smtClean="0"/>
              <a:t>資訊安全</a:t>
            </a:r>
            <a:r>
              <a:rPr lang="zh-TW" altLang="zh-TW" dirty="0"/>
              <a:t>政策應該：</a:t>
            </a:r>
          </a:p>
          <a:p>
            <a:pPr marL="902970" lvl="1" indent="-514350">
              <a:buFont typeface="+mj-lt"/>
              <a:buAutoNum type="alphaUcPeriod" startAt="5"/>
            </a:pPr>
            <a:r>
              <a:rPr lang="zh-TW" altLang="zh-TW" dirty="0"/>
              <a:t>提供文件化資訊；</a:t>
            </a:r>
          </a:p>
          <a:p>
            <a:pPr marL="902970" lvl="1" indent="-514350">
              <a:buFont typeface="+mj-lt"/>
              <a:buAutoNum type="alphaUcPeriod" startAt="5"/>
            </a:pPr>
            <a:r>
              <a:rPr lang="zh-TW" altLang="zh-TW" dirty="0"/>
              <a:t>向全組織溝通；及</a:t>
            </a:r>
          </a:p>
          <a:p>
            <a:pPr marL="902970" lvl="1" indent="-514350">
              <a:buFont typeface="+mj-lt"/>
              <a:buAutoNum type="alphaUcPeriod" startAt="5"/>
            </a:pPr>
            <a:r>
              <a:rPr lang="zh-TW" altLang="zh-TW" dirty="0"/>
              <a:t>適當時，提供給利害相關團體。</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21</a:t>
            </a:fld>
            <a:endParaRPr lang="zh-TW" altLang="en-US"/>
          </a:p>
        </p:txBody>
      </p:sp>
    </p:spTree>
    <p:extLst>
      <p:ext uri="{BB962C8B-B14F-4D97-AF65-F5344CB8AC3E}">
        <p14:creationId xmlns:p14="http://schemas.microsoft.com/office/powerpoint/2010/main" val="216076147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800" kern="1200" dirty="0" smtClean="0">
                <a:latin typeface="Times New Roman" pitchFamily="18" charset="0"/>
                <a:ea typeface="標楷體" pitchFamily="65" charset="-120"/>
                <a:cs typeface="Times New Roman" pitchFamily="18" charset="0"/>
              </a:rPr>
              <a:t>5.3</a:t>
            </a:r>
            <a:r>
              <a:rPr lang="zh-TW" altLang="en-US" sz="4800" kern="1200" dirty="0" smtClean="0">
                <a:latin typeface="Times New Roman" pitchFamily="18" charset="0"/>
                <a:ea typeface="標楷體" pitchFamily="65" charset="-120"/>
                <a:cs typeface="Times New Roman" pitchFamily="18" charset="0"/>
              </a:rPr>
              <a:t> </a:t>
            </a:r>
            <a:r>
              <a:rPr lang="zh-TW" altLang="zh-TW" sz="4800" kern="1200" dirty="0" smtClean="0">
                <a:latin typeface="Times New Roman" pitchFamily="18" charset="0"/>
                <a:ea typeface="標楷體" pitchFamily="65" charset="-120"/>
                <a:cs typeface="Times New Roman" pitchFamily="18" charset="0"/>
              </a:rPr>
              <a:t>組織</a:t>
            </a:r>
            <a:r>
              <a:rPr lang="zh-TW" altLang="zh-TW" sz="4800" kern="1200" dirty="0">
                <a:latin typeface="Times New Roman" pitchFamily="18" charset="0"/>
                <a:ea typeface="標楷體" pitchFamily="65" charset="-120"/>
                <a:cs typeface="Times New Roman" pitchFamily="18" charset="0"/>
              </a:rPr>
              <a:t>角色、責任與授權</a:t>
            </a:r>
          </a:p>
        </p:txBody>
      </p:sp>
      <p:sp>
        <p:nvSpPr>
          <p:cNvPr id="3" name="內容版面配置區 2"/>
          <p:cNvSpPr>
            <a:spLocks noGrp="1"/>
          </p:cNvSpPr>
          <p:nvPr>
            <p:ph idx="1"/>
          </p:nvPr>
        </p:nvSpPr>
        <p:spPr/>
        <p:txBody>
          <a:bodyPr/>
          <a:lstStyle/>
          <a:p>
            <a:pPr marL="0" indent="0">
              <a:buNone/>
            </a:pPr>
            <a:r>
              <a:rPr lang="zh-TW" altLang="zh-TW" dirty="0"/>
              <a:t>高階管理階層應確保資訊安全相關角色的責任與授權加以指派與溝通。</a:t>
            </a:r>
          </a:p>
          <a:p>
            <a:pPr marL="0" indent="0">
              <a:buNone/>
            </a:pPr>
            <a:endParaRPr lang="zh-TW" altLang="zh-TW" dirty="0"/>
          </a:p>
          <a:p>
            <a:pPr marL="0" indent="0">
              <a:buNone/>
            </a:pPr>
            <a:r>
              <a:rPr lang="zh-TW" altLang="zh-TW" dirty="0"/>
              <a:t>高階管理階層應指派責任與授權以：</a:t>
            </a:r>
          </a:p>
          <a:p>
            <a:pPr marL="902970" lvl="1" indent="-514350">
              <a:buFont typeface="+mj-lt"/>
              <a:buAutoNum type="alphaUcPeriod"/>
            </a:pPr>
            <a:r>
              <a:rPr lang="zh-TW" altLang="zh-TW" dirty="0"/>
              <a:t>確保</a:t>
            </a:r>
            <a:r>
              <a:rPr lang="en-US" altLang="zh-TW" dirty="0"/>
              <a:t>ISMS</a:t>
            </a:r>
            <a:r>
              <a:rPr lang="zh-TW" altLang="zh-TW" dirty="0"/>
              <a:t>符合奔標準要求；及</a:t>
            </a:r>
          </a:p>
          <a:p>
            <a:pPr marL="902970" lvl="1" indent="-514350">
              <a:buFont typeface="+mj-lt"/>
              <a:buAutoNum type="alphaUcPeriod"/>
            </a:pPr>
            <a:r>
              <a:rPr lang="zh-TW" altLang="zh-TW" dirty="0"/>
              <a:t>向高階管理階層報告</a:t>
            </a:r>
            <a:r>
              <a:rPr lang="en-US" altLang="zh-TW" dirty="0"/>
              <a:t>ISMS</a:t>
            </a:r>
            <a:r>
              <a:rPr lang="zh-TW" altLang="zh-TW" dirty="0"/>
              <a:t>績效。</a:t>
            </a:r>
          </a:p>
          <a:p>
            <a:pPr marL="0" indent="0">
              <a:buNone/>
            </a:pPr>
            <a:endParaRPr lang="zh-TW" altLang="zh-TW" dirty="0"/>
          </a:p>
          <a:p>
            <a:pPr marL="0" indent="0">
              <a:buNone/>
            </a:pPr>
            <a:r>
              <a:rPr lang="zh-TW" altLang="zh-TW" sz="2700" i="1" dirty="0"/>
              <a:t>備註：高階管理階層也可在組織內指派資訊安全管理系統報告績效的責任與授權。</a:t>
            </a:r>
            <a:endParaRPr lang="zh-TW" altLang="zh-TW" sz="2700"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22</a:t>
            </a:fld>
            <a:endParaRPr lang="zh-TW" altLang="en-US"/>
          </a:p>
        </p:txBody>
      </p:sp>
    </p:spTree>
    <p:extLst>
      <p:ext uri="{BB962C8B-B14F-4D97-AF65-F5344CB8AC3E}">
        <p14:creationId xmlns:p14="http://schemas.microsoft.com/office/powerpoint/2010/main" val="1542648464"/>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nSpc>
                <a:spcPts val="3600"/>
              </a:lnSpc>
            </a:pPr>
            <a:r>
              <a:rPr lang="en-US"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6.</a:t>
            </a:r>
            <a:r>
              <a:rPr lang="zh-TW" altLang="en-US" sz="6000" b="1"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6000" b="1" dirty="0" smtClean="0">
                <a:latin typeface="Times New Roman" panose="02020603050405020304" pitchFamily="18" charset="0"/>
                <a:ea typeface="標楷體" panose="03000509000000000000" pitchFamily="65" charset="-120"/>
                <a:cs typeface="Times New Roman" panose="02020603050405020304" pitchFamily="18" charset="0"/>
              </a:rPr>
              <a:t>規劃</a:t>
            </a:r>
            <a:endParaRPr lang="zh-TW" altLang="en-US" sz="60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4267177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6.1 </a:t>
            </a:r>
            <a:r>
              <a:rPr lang="zh-TW" altLang="zh-TW" sz="4600" kern="1200" dirty="0">
                <a:latin typeface="Times New Roman" pitchFamily="18" charset="0"/>
                <a:ea typeface="標楷體" pitchFamily="65" charset="-120"/>
                <a:cs typeface="Times New Roman" pitchFamily="18" charset="0"/>
              </a:rPr>
              <a:t>風險</a:t>
            </a:r>
            <a:r>
              <a:rPr lang="zh-TW" altLang="zh-TW" sz="4600" kern="1200" dirty="0">
                <a:latin typeface="Times New Roman" pitchFamily="18" charset="0"/>
                <a:ea typeface="標楷體" pitchFamily="65" charset="-120"/>
                <a:cs typeface="Times New Roman" pitchFamily="18" charset="0"/>
              </a:rPr>
              <a:t>與機會處理</a:t>
            </a:r>
            <a:r>
              <a:rPr lang="zh-TW" altLang="zh-TW" sz="4600" kern="1200" dirty="0">
                <a:latin typeface="Times New Roman" pitchFamily="18" charset="0"/>
                <a:ea typeface="標楷體" pitchFamily="65" charset="-120"/>
                <a:cs typeface="Times New Roman" pitchFamily="18" charset="0"/>
              </a:rPr>
              <a:t>措施</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r>
              <a:rPr lang="en-US" altLang="zh-TW" dirty="0" smtClean="0">
                <a:latin typeface="Times New Roman" panose="02020603050405020304" pitchFamily="18" charset="0"/>
              </a:rPr>
              <a:t>6.11 </a:t>
            </a:r>
            <a:r>
              <a:rPr lang="zh-TW" altLang="en-US" dirty="0" smtClean="0">
                <a:latin typeface="Times New Roman" panose="02020603050405020304" pitchFamily="18" charset="0"/>
              </a:rPr>
              <a:t>概述</a:t>
            </a:r>
            <a:endParaRPr lang="en-US" altLang="zh-TW" dirty="0" smtClean="0">
              <a:latin typeface="Times New Roman" panose="02020603050405020304" pitchFamily="18" charset="0"/>
            </a:endParaRPr>
          </a:p>
          <a:p>
            <a:r>
              <a:rPr lang="en-US" altLang="zh-TW" dirty="0">
                <a:latin typeface="Times New Roman" panose="02020603050405020304" pitchFamily="18" charset="0"/>
              </a:rPr>
              <a:t>6.12 </a:t>
            </a:r>
            <a:r>
              <a:rPr lang="zh-TW" altLang="zh-TW" dirty="0">
                <a:latin typeface="Times New Roman" panose="02020603050405020304" pitchFamily="18" charset="0"/>
              </a:rPr>
              <a:t>資訊安全風險</a:t>
            </a:r>
            <a:r>
              <a:rPr lang="zh-TW" altLang="zh-TW" dirty="0" smtClean="0">
                <a:latin typeface="Times New Roman" panose="02020603050405020304" pitchFamily="18" charset="0"/>
              </a:rPr>
              <a:t>評鑑</a:t>
            </a:r>
            <a:endParaRPr lang="en-US" altLang="zh-TW" dirty="0" smtClean="0">
              <a:latin typeface="Times New Roman" panose="02020603050405020304" pitchFamily="18" charset="0"/>
            </a:endParaRPr>
          </a:p>
          <a:p>
            <a:r>
              <a:rPr lang="en-US" altLang="zh-TW" dirty="0">
                <a:latin typeface="Times New Roman" panose="02020603050405020304" pitchFamily="18" charset="0"/>
              </a:rPr>
              <a:t>6.13 </a:t>
            </a:r>
            <a:r>
              <a:rPr lang="zh-TW" altLang="zh-TW" dirty="0">
                <a:latin typeface="Times New Roman" panose="02020603050405020304" pitchFamily="18" charset="0"/>
              </a:rPr>
              <a:t>資訊安全風險處理</a:t>
            </a:r>
            <a:endParaRPr lang="zh-TW" altLang="en-US" dirty="0">
              <a:latin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24</a:t>
            </a:fld>
            <a:endParaRPr lang="zh-TW" altLang="en-US"/>
          </a:p>
        </p:txBody>
      </p:sp>
    </p:spTree>
    <p:extLst>
      <p:ext uri="{BB962C8B-B14F-4D97-AF65-F5344CB8AC3E}">
        <p14:creationId xmlns:p14="http://schemas.microsoft.com/office/powerpoint/2010/main" val="66808749"/>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6.11</a:t>
            </a:r>
            <a:r>
              <a:rPr lang="zh-TW" altLang="en-US" sz="4600" kern="1200" dirty="0">
                <a:latin typeface="Times New Roman" pitchFamily="18" charset="0"/>
                <a:ea typeface="標楷體" pitchFamily="65" charset="-120"/>
                <a:cs typeface="Times New Roman" pitchFamily="18" charset="0"/>
              </a:rPr>
              <a:t> </a:t>
            </a:r>
            <a:r>
              <a:rPr lang="zh-TW" altLang="zh-TW" sz="4600" kern="1200" dirty="0">
                <a:latin typeface="Times New Roman" pitchFamily="18" charset="0"/>
                <a:ea typeface="標楷體" pitchFamily="65" charset="-120"/>
                <a:cs typeface="Times New Roman" pitchFamily="18" charset="0"/>
              </a:rPr>
              <a:t>概述</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sz="3200" dirty="0" smtClean="0"/>
              <a:t>當</a:t>
            </a:r>
            <a:r>
              <a:rPr lang="zh-TW" altLang="zh-TW" sz="3200" dirty="0"/>
              <a:t>規劃資訊安全系統時，組織應考量</a:t>
            </a:r>
            <a:r>
              <a:rPr lang="en-US" altLang="zh-TW" sz="3200" dirty="0"/>
              <a:t>4.1</a:t>
            </a:r>
            <a:r>
              <a:rPr lang="zh-TW" altLang="zh-TW" sz="3200" dirty="0"/>
              <a:t>的議題，與</a:t>
            </a:r>
            <a:r>
              <a:rPr lang="en-US" altLang="zh-TW" sz="3200" dirty="0"/>
              <a:t>4.2</a:t>
            </a:r>
            <a:r>
              <a:rPr lang="zh-TW" altLang="zh-TW" sz="3200" dirty="0"/>
              <a:t>的要求事項，以及決定應被提出的風險與機會</a:t>
            </a:r>
            <a:r>
              <a:rPr lang="zh-TW" altLang="zh-TW" sz="3200" dirty="0" smtClean="0"/>
              <a:t>：</a:t>
            </a:r>
            <a:endParaRPr lang="en-US" altLang="zh-TW" sz="3200" dirty="0" smtClean="0"/>
          </a:p>
          <a:p>
            <a:pPr marL="0" lvl="0" indent="0">
              <a:buNone/>
            </a:pPr>
            <a:r>
              <a:rPr lang="zh-TW" altLang="zh-TW" sz="3200" dirty="0"/>
              <a:t>確保</a:t>
            </a:r>
            <a:r>
              <a:rPr lang="en-US" altLang="zh-TW" sz="3200" dirty="0"/>
              <a:t>ISMS</a:t>
            </a:r>
            <a:r>
              <a:rPr lang="zh-TW" altLang="zh-TW" sz="3200" dirty="0"/>
              <a:t>能達成預定成效；</a:t>
            </a:r>
          </a:p>
          <a:p>
            <a:pPr marL="902970" lvl="1" indent="-514350">
              <a:buFont typeface="+mj-lt"/>
              <a:buAutoNum type="alphaUcPeriod"/>
            </a:pPr>
            <a:r>
              <a:rPr lang="zh-TW" altLang="zh-TW" dirty="0"/>
              <a:t>預防、或降低非預期影響；以及</a:t>
            </a:r>
          </a:p>
          <a:p>
            <a:pPr marL="902970" lvl="1" indent="-514350">
              <a:buFont typeface="+mj-lt"/>
              <a:buAutoNum type="alphaUcPeriod"/>
            </a:pPr>
            <a:r>
              <a:rPr lang="zh-TW" altLang="zh-TW" dirty="0"/>
              <a:t>達成持續改善。</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25</a:t>
            </a:fld>
            <a:endParaRPr lang="zh-TW" altLang="en-US"/>
          </a:p>
        </p:txBody>
      </p:sp>
    </p:spTree>
    <p:extLst>
      <p:ext uri="{BB962C8B-B14F-4D97-AF65-F5344CB8AC3E}">
        <p14:creationId xmlns:p14="http://schemas.microsoft.com/office/powerpoint/2010/main" val="70921052"/>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68580" lvl="1" indent="0" algn="l">
              <a:lnSpc>
                <a:spcPts val="3600"/>
              </a:lnSpc>
              <a:buNone/>
            </a:pPr>
            <a:r>
              <a:rPr lang="en-US" altLang="zh-TW" sz="4600" kern="1200" dirty="0">
                <a:latin typeface="Times New Roman" pitchFamily="18" charset="0"/>
                <a:ea typeface="標楷體" pitchFamily="65" charset="-120"/>
                <a:cs typeface="Times New Roman" pitchFamily="18" charset="0"/>
              </a:rPr>
              <a:t>6.11 </a:t>
            </a:r>
            <a:r>
              <a:rPr lang="zh-TW" altLang="zh-TW" sz="4600" kern="1200" dirty="0">
                <a:latin typeface="Times New Roman" pitchFamily="18" charset="0"/>
                <a:ea typeface="標楷體" pitchFamily="65" charset="-120"/>
                <a:cs typeface="Times New Roman" pitchFamily="18" charset="0"/>
              </a:rPr>
              <a:t>概述</a:t>
            </a:r>
            <a:r>
              <a:rPr lang="en-US" altLang="zh-TW" sz="4600" kern="1200" dirty="0">
                <a:latin typeface="Times New Roman" pitchFamily="18" charset="0"/>
                <a:ea typeface="標楷體" pitchFamily="65" charset="-120"/>
                <a:cs typeface="Times New Roman" pitchFamily="18" charset="0"/>
              </a:rPr>
              <a:t> cont.</a:t>
            </a:r>
            <a:endParaRPr lang="zh-TW" altLang="zh-TW"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sz="3200" dirty="0" smtClean="0"/>
              <a:t>組織</a:t>
            </a:r>
            <a:r>
              <a:rPr lang="zh-TW" altLang="zh-TW" sz="3200" dirty="0"/>
              <a:t>應規劃：</a:t>
            </a:r>
          </a:p>
          <a:p>
            <a:pPr marL="902970" lvl="1" indent="-514350">
              <a:buFont typeface="+mj-lt"/>
              <a:buAutoNum type="alphaUcPeriod" startAt="4"/>
            </a:pPr>
            <a:r>
              <a:rPr lang="zh-TW" altLang="zh-TW" dirty="0"/>
              <a:t>風險與機會的處理措施，及</a:t>
            </a:r>
          </a:p>
          <a:p>
            <a:pPr marL="902970" lvl="1" indent="-514350">
              <a:buFont typeface="+mj-lt"/>
              <a:buAutoNum type="alphaUcPeriod" startAt="4"/>
            </a:pPr>
            <a:r>
              <a:rPr lang="zh-TW" altLang="zh-TW" dirty="0"/>
              <a:t>如何</a:t>
            </a:r>
          </a:p>
          <a:p>
            <a:pPr marL="1245870" lvl="2" indent="-514350">
              <a:buFont typeface="+mj-lt"/>
              <a:buAutoNum type="arabicPeriod"/>
            </a:pPr>
            <a:r>
              <a:rPr lang="zh-TW" altLang="zh-TW" dirty="0"/>
              <a:t>將措施整合入</a:t>
            </a:r>
            <a:r>
              <a:rPr lang="en-US" altLang="zh-TW" dirty="0"/>
              <a:t>ISMS</a:t>
            </a:r>
            <a:r>
              <a:rPr lang="zh-TW" altLang="zh-TW" dirty="0"/>
              <a:t>流程並執行；以及</a:t>
            </a:r>
          </a:p>
          <a:p>
            <a:pPr marL="1245870" lvl="2" indent="-514350">
              <a:buFont typeface="+mj-lt"/>
              <a:buAutoNum type="arabicPeriod"/>
            </a:pPr>
            <a:r>
              <a:rPr lang="zh-TW" altLang="zh-TW" dirty="0"/>
              <a:t>評估措施有效性。</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26</a:t>
            </a:fld>
            <a:endParaRPr lang="zh-TW" altLang="en-US"/>
          </a:p>
        </p:txBody>
      </p:sp>
    </p:spTree>
    <p:extLst>
      <p:ext uri="{BB962C8B-B14F-4D97-AF65-F5344CB8AC3E}">
        <p14:creationId xmlns:p14="http://schemas.microsoft.com/office/powerpoint/2010/main" val="453478441"/>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6.12 </a:t>
            </a:r>
            <a:r>
              <a:rPr lang="zh-TW" altLang="zh-TW" sz="4600" kern="1200" dirty="0">
                <a:latin typeface="Times New Roman" pitchFamily="18" charset="0"/>
                <a:ea typeface="標楷體" pitchFamily="65" charset="-120"/>
                <a:cs typeface="Times New Roman" pitchFamily="18" charset="0"/>
              </a:rPr>
              <a:t>資訊安全</a:t>
            </a:r>
            <a:r>
              <a:rPr lang="zh-TW" altLang="zh-TW" sz="4600" kern="1200" dirty="0">
                <a:latin typeface="Times New Roman" pitchFamily="18" charset="0"/>
                <a:ea typeface="標楷體" pitchFamily="65" charset="-120"/>
                <a:cs typeface="Times New Roman" pitchFamily="18" charset="0"/>
              </a:rPr>
              <a:t>風險</a:t>
            </a:r>
            <a:r>
              <a:rPr lang="zh-TW" altLang="zh-TW" sz="4600" kern="1200" dirty="0">
                <a:latin typeface="Times New Roman" pitchFamily="18" charset="0"/>
                <a:ea typeface="標楷體" pitchFamily="65" charset="-120"/>
                <a:cs typeface="Times New Roman" pitchFamily="18" charset="0"/>
              </a:rPr>
              <a:t>評鑑</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組織應界定與應用資訊安全風險評鑑流程已：</a:t>
            </a:r>
          </a:p>
          <a:p>
            <a:pPr marL="902970" lvl="1" indent="-514350">
              <a:buFont typeface="+mj-lt"/>
              <a:buAutoNum type="alphaUcPeriod"/>
            </a:pPr>
            <a:r>
              <a:rPr lang="zh-TW" altLang="zh-TW" dirty="0"/>
              <a:t>建立與維護資訊安全風險準則，包含：</a:t>
            </a:r>
          </a:p>
          <a:p>
            <a:pPr marL="1280160" lvl="2" indent="-457200">
              <a:buFont typeface="+mj-lt"/>
              <a:buAutoNum type="arabicPeriod"/>
            </a:pPr>
            <a:r>
              <a:rPr lang="zh-TW" altLang="zh-TW" dirty="0"/>
              <a:t>風險接受準則；以及</a:t>
            </a:r>
          </a:p>
          <a:p>
            <a:pPr marL="1280160" lvl="2" indent="-457200">
              <a:buFont typeface="+mj-lt"/>
              <a:buAutoNum type="arabicPeriod"/>
            </a:pPr>
            <a:r>
              <a:rPr lang="zh-TW" altLang="zh-TW" dirty="0"/>
              <a:t>決定執行資訊安全風險評鑑的準則；</a:t>
            </a:r>
          </a:p>
          <a:p>
            <a:pPr marL="880110" lvl="1" indent="-514350">
              <a:buFont typeface="+mj-lt"/>
              <a:buAutoNum type="alphaUcPeriod"/>
            </a:pPr>
            <a:r>
              <a:rPr lang="zh-TW" altLang="zh-TW" dirty="0"/>
              <a:t>確保重複執行的資訊安全評鑑能產生一致、有效並可比較的結果。</a:t>
            </a:r>
          </a:p>
          <a:p>
            <a:pPr marL="880110" lvl="1" indent="-514350">
              <a:buFont typeface="+mj-lt"/>
              <a:buAutoNum type="alphaUcPeriod"/>
            </a:pPr>
            <a:r>
              <a:rPr lang="zh-TW" altLang="zh-TW" dirty="0"/>
              <a:t>識別資訊安全風險。</a:t>
            </a:r>
          </a:p>
          <a:p>
            <a:pPr marL="1280160" lvl="2" indent="-457200">
              <a:buFont typeface="+mj-lt"/>
              <a:buAutoNum type="arabicPeriod"/>
            </a:pPr>
            <a:r>
              <a:rPr lang="zh-TW" altLang="zh-TW" dirty="0"/>
              <a:t>應用資訊安全風險評鑑流程來識別</a:t>
            </a:r>
            <a:r>
              <a:rPr lang="en-US" altLang="zh-TW" dirty="0"/>
              <a:t>ISMS</a:t>
            </a:r>
            <a:r>
              <a:rPr lang="zh-TW" altLang="zh-TW" dirty="0"/>
              <a:t>範圍中與資訊機密性、完整性與可用性喪失相關的風險。</a:t>
            </a:r>
          </a:p>
          <a:p>
            <a:pPr marL="1280160" lvl="2" indent="-457200">
              <a:buFont typeface="+mj-lt"/>
              <a:buAutoNum type="arabicPeriod"/>
            </a:pPr>
            <a:r>
              <a:rPr lang="zh-TW" altLang="zh-TW" dirty="0"/>
              <a:t>是險擁有者。</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27</a:t>
            </a:fld>
            <a:endParaRPr lang="zh-TW" altLang="en-US"/>
          </a:p>
        </p:txBody>
      </p:sp>
    </p:spTree>
    <p:extLst>
      <p:ext uri="{BB962C8B-B14F-4D97-AF65-F5344CB8AC3E}">
        <p14:creationId xmlns:p14="http://schemas.microsoft.com/office/powerpoint/2010/main" val="103418342"/>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6.12 </a:t>
            </a:r>
            <a:r>
              <a:rPr lang="zh-TW" altLang="zh-TW" sz="4600" kern="1200" dirty="0">
                <a:latin typeface="Times New Roman" pitchFamily="18" charset="0"/>
                <a:ea typeface="標楷體" pitchFamily="65" charset="-120"/>
                <a:cs typeface="Times New Roman" pitchFamily="18" charset="0"/>
              </a:rPr>
              <a:t>資訊安全</a:t>
            </a:r>
            <a:r>
              <a:rPr lang="zh-TW" altLang="zh-TW" sz="4600" kern="1200" dirty="0">
                <a:latin typeface="Times New Roman" pitchFamily="18" charset="0"/>
                <a:ea typeface="標楷體" pitchFamily="65" charset="-120"/>
                <a:cs typeface="Times New Roman" pitchFamily="18" charset="0"/>
              </a:rPr>
              <a:t>風險</a:t>
            </a:r>
            <a:r>
              <a:rPr lang="zh-TW" altLang="zh-TW" sz="4600" kern="1200" dirty="0">
                <a:latin typeface="Times New Roman" pitchFamily="18" charset="0"/>
                <a:ea typeface="標楷體" pitchFamily="65" charset="-120"/>
                <a:cs typeface="Times New Roman" pitchFamily="18" charset="0"/>
              </a:rPr>
              <a:t>評鑑</a:t>
            </a:r>
            <a:r>
              <a:rPr lang="en-US" altLang="zh-TW" sz="4600" kern="1200" dirty="0">
                <a:latin typeface="Times New Roman" pitchFamily="18" charset="0"/>
                <a:ea typeface="標楷體" pitchFamily="65" charset="-120"/>
                <a:cs typeface="Times New Roman" pitchFamily="18" charset="0"/>
              </a:rPr>
              <a:t> cont.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880110" lvl="1" indent="-514350">
              <a:buFont typeface="+mj-lt"/>
              <a:buAutoNum type="alphaUcPeriod"/>
            </a:pPr>
            <a:r>
              <a:rPr lang="zh-TW" altLang="zh-TW" dirty="0"/>
              <a:t>分析資訊安全風險。</a:t>
            </a:r>
          </a:p>
          <a:p>
            <a:pPr marL="1280160" lvl="2" indent="-457200">
              <a:buFont typeface="+mj-lt"/>
              <a:buAutoNum type="arabicPeriod"/>
            </a:pPr>
            <a:r>
              <a:rPr lang="zh-TW" altLang="zh-TW" dirty="0"/>
              <a:t>評估在</a:t>
            </a:r>
            <a:r>
              <a:rPr lang="en-US" altLang="zh-TW" dirty="0"/>
              <a:t>6.1.2 c) 1)</a:t>
            </a:r>
            <a:r>
              <a:rPr lang="zh-TW" altLang="zh-TW" dirty="0"/>
              <a:t>以識別風險可能產生的潛在及果；</a:t>
            </a:r>
          </a:p>
          <a:p>
            <a:pPr marL="1280160" lvl="2" indent="-457200">
              <a:buFont typeface="+mj-lt"/>
              <a:buAutoNum type="arabicPeriod"/>
            </a:pPr>
            <a:r>
              <a:rPr lang="zh-TW" altLang="zh-TW" dirty="0"/>
              <a:t>評估在</a:t>
            </a:r>
            <a:r>
              <a:rPr lang="en-US" altLang="zh-TW" dirty="0"/>
              <a:t>6.1.2 c) 1)</a:t>
            </a:r>
            <a:r>
              <a:rPr lang="zh-TW" altLang="zh-TW" dirty="0"/>
              <a:t>以識別風險發生真正的可能性；</a:t>
            </a:r>
          </a:p>
          <a:p>
            <a:pPr marL="1280160" lvl="2" indent="-457200">
              <a:buFont typeface="+mj-lt"/>
              <a:buAutoNum type="arabicPeriod"/>
            </a:pPr>
            <a:r>
              <a:rPr lang="zh-TW" altLang="zh-TW" dirty="0"/>
              <a:t>決定風險的等級；</a:t>
            </a:r>
          </a:p>
          <a:p>
            <a:pPr marL="880110" lvl="1" indent="-514350">
              <a:buFont typeface="+mj-lt"/>
              <a:buAutoNum type="alphaUcPeriod"/>
            </a:pPr>
            <a:r>
              <a:rPr lang="zh-TW" altLang="zh-TW" dirty="0"/>
              <a:t>評估資訊安全風險：</a:t>
            </a:r>
          </a:p>
          <a:p>
            <a:pPr marL="1280160" lvl="2" indent="-457200">
              <a:buFont typeface="+mj-lt"/>
              <a:buAutoNum type="arabicPeriod"/>
            </a:pPr>
            <a:r>
              <a:rPr lang="zh-TW" altLang="zh-TW" dirty="0"/>
              <a:t>將風險分析結果與</a:t>
            </a:r>
            <a:r>
              <a:rPr lang="en-US" altLang="zh-TW" dirty="0"/>
              <a:t>6.1.2 a)</a:t>
            </a:r>
            <a:r>
              <a:rPr lang="zh-TW" altLang="zh-TW" dirty="0"/>
              <a:t>建立風險準則進行比較分析；並</a:t>
            </a:r>
          </a:p>
          <a:p>
            <a:pPr marL="1280160" lvl="2" indent="-457200">
              <a:buFont typeface="+mj-lt"/>
              <a:buAutoNum type="arabicPeriod"/>
            </a:pPr>
            <a:r>
              <a:rPr lang="zh-TW" altLang="zh-TW" dirty="0"/>
              <a:t>維分析的風險排列風險處理的優先順序。</a:t>
            </a:r>
          </a:p>
          <a:p>
            <a:pPr marL="0" indent="0">
              <a:buNone/>
            </a:pPr>
            <a:r>
              <a:rPr lang="zh-TW" altLang="zh-TW" dirty="0"/>
              <a:t>組織應維持有關資訊安全風險評鑑流程的文件化資訊。</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28</a:t>
            </a:fld>
            <a:endParaRPr lang="zh-TW" altLang="en-US"/>
          </a:p>
        </p:txBody>
      </p:sp>
    </p:spTree>
    <p:extLst>
      <p:ext uri="{BB962C8B-B14F-4D97-AF65-F5344CB8AC3E}">
        <p14:creationId xmlns:p14="http://schemas.microsoft.com/office/powerpoint/2010/main" val="738676102"/>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6.13 </a:t>
            </a:r>
            <a:r>
              <a:rPr lang="zh-TW" altLang="zh-TW" sz="4600" kern="1200" dirty="0">
                <a:latin typeface="Times New Roman" pitchFamily="18" charset="0"/>
                <a:ea typeface="標楷體" pitchFamily="65" charset="-120"/>
                <a:cs typeface="Times New Roman" pitchFamily="18" charset="0"/>
              </a:rPr>
              <a:t>資訊安全</a:t>
            </a:r>
            <a:r>
              <a:rPr lang="zh-TW" altLang="zh-TW" sz="4600" kern="1200" dirty="0">
                <a:latin typeface="Times New Roman" pitchFamily="18" charset="0"/>
                <a:ea typeface="標楷體" pitchFamily="65" charset="-120"/>
                <a:cs typeface="Times New Roman" pitchFamily="18" charset="0"/>
              </a:rPr>
              <a:t>風險</a:t>
            </a:r>
            <a:r>
              <a:rPr lang="zh-TW" altLang="zh-TW" sz="4600" kern="1200" dirty="0">
                <a:latin typeface="Times New Roman" pitchFamily="18" charset="0"/>
                <a:ea typeface="標楷體" pitchFamily="65" charset="-120"/>
                <a:cs typeface="Times New Roman" pitchFamily="18" charset="0"/>
              </a:rPr>
              <a:t>處理</a:t>
            </a:r>
            <a:r>
              <a:rPr lang="en-US" altLang="zh-TW" sz="4600" kern="1200" dirty="0">
                <a:latin typeface="Times New Roman" pitchFamily="18" charset="0"/>
                <a:ea typeface="標楷體" pitchFamily="65" charset="-120"/>
                <a:cs typeface="Times New Roman" pitchFamily="18" charset="0"/>
              </a:rPr>
              <a:t>(1)</a:t>
            </a:r>
            <a:endParaRPr lang="zh-TW" altLang="zh-TW"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組織應執行資訊安全風險處理流程以</a:t>
            </a:r>
            <a:r>
              <a:rPr lang="zh-TW" altLang="zh-TW" dirty="0" smtClean="0"/>
              <a:t>：</a:t>
            </a:r>
            <a:endParaRPr lang="en-US" altLang="zh-TW" dirty="0"/>
          </a:p>
          <a:p>
            <a:pPr marL="902970" lvl="1" indent="-514350">
              <a:buFont typeface="+mj-lt"/>
              <a:buAutoNum type="alphaUcPeriod"/>
            </a:pPr>
            <a:r>
              <a:rPr lang="zh-TW" altLang="zh-TW" dirty="0" smtClean="0"/>
              <a:t>考量</a:t>
            </a:r>
            <a:r>
              <a:rPr lang="zh-TW" altLang="zh-TW" dirty="0"/>
              <a:t>風險評鑑結果，選擇適切的資訊安全風險處理選項；</a:t>
            </a:r>
          </a:p>
          <a:p>
            <a:pPr marL="902970" lvl="1" indent="-514350">
              <a:buFont typeface="+mj-lt"/>
              <a:buAutoNum type="alphaUcPeriod"/>
            </a:pPr>
            <a:r>
              <a:rPr lang="zh-TW" altLang="zh-TW" dirty="0"/>
              <a:t>決定所有執行資訊安全風險處理選響的控制措施</a:t>
            </a:r>
            <a:r>
              <a:rPr lang="zh-TW" altLang="zh-TW" dirty="0" smtClean="0"/>
              <a:t>；</a:t>
            </a:r>
            <a:endParaRPr lang="en-US" altLang="zh-TW" dirty="0" smtClean="0"/>
          </a:p>
          <a:p>
            <a:pPr marL="902970" lvl="1" indent="-514350">
              <a:buFont typeface="+mj-lt"/>
              <a:buAutoNum type="alphaUcPeriod"/>
            </a:pPr>
            <a:endParaRPr lang="zh-TW" altLang="zh-TW" dirty="0"/>
          </a:p>
          <a:p>
            <a:pPr marL="0" indent="0">
              <a:buNone/>
            </a:pPr>
            <a:r>
              <a:rPr lang="zh-TW" altLang="zh-TW" sz="2700" i="1" dirty="0" smtClean="0"/>
              <a:t>備註</a:t>
            </a:r>
            <a:r>
              <a:rPr lang="zh-TW" altLang="zh-TW" sz="2700" i="1" dirty="0"/>
              <a:t>：組織可依需求設計控制措施，或是由其他資訊來識別措施</a:t>
            </a:r>
            <a:r>
              <a:rPr lang="zh-TW" altLang="zh-TW" i="1" dirty="0"/>
              <a:t>。</a:t>
            </a:r>
            <a:endParaRPr lang="zh-TW" altLang="zh-TW" dirty="0"/>
          </a:p>
          <a:p>
            <a:pPr marL="0" indent="0">
              <a:buNone/>
            </a:pPr>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29</a:t>
            </a:fld>
            <a:endParaRPr lang="zh-TW" altLang="en-US"/>
          </a:p>
        </p:txBody>
      </p:sp>
    </p:spTree>
    <p:extLst>
      <p:ext uri="{BB962C8B-B14F-4D97-AF65-F5344CB8AC3E}">
        <p14:creationId xmlns:p14="http://schemas.microsoft.com/office/powerpoint/2010/main" val="315699459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0.1</a:t>
            </a:r>
            <a:r>
              <a:rPr lang="zh-TW" altLang="en-US" dirty="0" smtClean="0"/>
              <a:t> 概述</a:t>
            </a:r>
            <a:endParaRPr lang="zh-TW" altLang="en-US" dirty="0"/>
          </a:p>
        </p:txBody>
      </p:sp>
      <p:sp>
        <p:nvSpPr>
          <p:cNvPr id="3" name="內容版面配置區 2"/>
          <p:cNvSpPr>
            <a:spLocks noGrp="1"/>
          </p:cNvSpPr>
          <p:nvPr>
            <p:ph idx="1"/>
          </p:nvPr>
        </p:nvSpPr>
        <p:spPr/>
        <p:txBody>
          <a:bodyPr>
            <a:normAutofit/>
          </a:bodyPr>
          <a:lstStyle/>
          <a:p>
            <a:pPr marL="0" indent="0">
              <a:buNone/>
            </a:pPr>
            <a:r>
              <a:rPr lang="zh-TW" altLang="zh-TW" dirty="0"/>
              <a:t>本標準之制定係為提供以建立、實作、維護與持續改進資訊安全管理系統。採用資訊安全管理系統細微組織的策略性決策。組織資訊安全管理系統的建立與實作受其需求與目標、安全要求、所採用的組織流程，以及組織之規模與架構所影響。所有的影響因素預期將會隨時間而有所改變。</a:t>
            </a:r>
          </a:p>
          <a:p>
            <a:pPr marL="0" indent="0">
              <a:buNone/>
            </a:pPr>
            <a:endParaRPr lang="zh-TW" altLang="zh-TW" dirty="0"/>
          </a:p>
          <a:p>
            <a:endParaRPr lang="zh-TW" altLang="en-US" dirty="0"/>
          </a:p>
        </p:txBody>
      </p:sp>
    </p:spTree>
    <p:extLst>
      <p:ext uri="{BB962C8B-B14F-4D97-AF65-F5344CB8AC3E}">
        <p14:creationId xmlns:p14="http://schemas.microsoft.com/office/powerpoint/2010/main" val="1210783524"/>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6.13 </a:t>
            </a:r>
            <a:r>
              <a:rPr lang="zh-TW" altLang="zh-TW" sz="4600" kern="1200" dirty="0">
                <a:latin typeface="Times New Roman" pitchFamily="18" charset="0"/>
                <a:ea typeface="標楷體" pitchFamily="65" charset="-120"/>
                <a:cs typeface="Times New Roman" pitchFamily="18" charset="0"/>
              </a:rPr>
              <a:t>資訊安全風險</a:t>
            </a:r>
            <a:r>
              <a:rPr lang="zh-TW" altLang="zh-TW" sz="4600" kern="1200" dirty="0">
                <a:latin typeface="Times New Roman" pitchFamily="18" charset="0"/>
                <a:ea typeface="標楷體" pitchFamily="65" charset="-120"/>
                <a:cs typeface="Times New Roman" pitchFamily="18" charset="0"/>
              </a:rPr>
              <a:t>處理</a:t>
            </a:r>
            <a:r>
              <a:rPr lang="en-US" altLang="zh-TW" sz="4600" kern="1200" dirty="0">
                <a:latin typeface="Times New Roman" pitchFamily="18" charset="0"/>
                <a:ea typeface="標楷體" pitchFamily="65" charset="-120"/>
                <a:cs typeface="Times New Roman" pitchFamily="18" charset="0"/>
              </a:rPr>
              <a:t>(2)</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880110" lvl="1" indent="-514350">
              <a:buFont typeface="+mj-lt"/>
              <a:buAutoNum type="alphaUcPeriod" startAt="3"/>
            </a:pPr>
            <a:r>
              <a:rPr lang="zh-TW" altLang="zh-TW" dirty="0"/>
              <a:t>與附錄</a:t>
            </a:r>
            <a:r>
              <a:rPr lang="en-US" altLang="zh-TW" dirty="0"/>
              <a:t>A</a:t>
            </a:r>
            <a:r>
              <a:rPr lang="zh-TW" altLang="zh-TW" dirty="0"/>
              <a:t>控制措施加以比較，以釐清無必要措施被省略</a:t>
            </a:r>
            <a:r>
              <a:rPr lang="zh-TW" altLang="zh-TW" dirty="0" smtClean="0"/>
              <a:t>；</a:t>
            </a:r>
            <a:endParaRPr lang="en-US" altLang="zh-TW" dirty="0" smtClean="0"/>
          </a:p>
          <a:p>
            <a:pPr marL="880110" lvl="1" indent="-514350">
              <a:buFont typeface="+mj-lt"/>
              <a:buAutoNum type="alphaUcPeriod" startAt="3"/>
            </a:pPr>
            <a:endParaRPr lang="zh-TW" altLang="zh-TW" dirty="0"/>
          </a:p>
          <a:p>
            <a:pPr marL="0" indent="0">
              <a:buNone/>
            </a:pPr>
            <a:r>
              <a:rPr lang="en-US" altLang="zh-TW" dirty="0"/>
              <a:t> </a:t>
            </a:r>
            <a:r>
              <a:rPr lang="zh-TW" altLang="zh-TW" sz="2700" i="1" dirty="0"/>
              <a:t>備註</a:t>
            </a:r>
            <a:r>
              <a:rPr lang="en-US" altLang="zh-TW" sz="2700" i="1" dirty="0"/>
              <a:t>1</a:t>
            </a:r>
            <a:r>
              <a:rPr lang="zh-TW" altLang="zh-TW" sz="2700" i="1" dirty="0"/>
              <a:t>：附錄</a:t>
            </a:r>
            <a:r>
              <a:rPr lang="en-US" altLang="zh-TW" sz="2700" i="1" dirty="0"/>
              <a:t>A</a:t>
            </a:r>
            <a:r>
              <a:rPr lang="zh-TW" altLang="zh-TW" sz="2700" i="1" dirty="0"/>
              <a:t>包含完整的控制目標與措施清單。本標準使用者依據附錄</a:t>
            </a:r>
            <a:r>
              <a:rPr lang="en-US" altLang="zh-TW" sz="2700" i="1" dirty="0"/>
              <a:t>A</a:t>
            </a:r>
            <a:r>
              <a:rPr lang="zh-TW" altLang="zh-TW" sz="2700" i="1" dirty="0"/>
              <a:t>指導來卻包不會忽略必要的控制措施</a:t>
            </a:r>
            <a:r>
              <a:rPr lang="zh-TW" altLang="zh-TW" sz="2700" i="1" dirty="0" smtClean="0"/>
              <a:t>。</a:t>
            </a:r>
            <a:endParaRPr lang="en-US" altLang="zh-TW" sz="2700" i="1" dirty="0" smtClean="0"/>
          </a:p>
          <a:p>
            <a:pPr marL="0" indent="0">
              <a:buNone/>
            </a:pPr>
            <a:endParaRPr lang="zh-TW" altLang="zh-TW" sz="2700" dirty="0"/>
          </a:p>
          <a:p>
            <a:pPr marL="0" indent="0">
              <a:buNone/>
            </a:pPr>
            <a:r>
              <a:rPr lang="zh-TW" altLang="zh-TW" sz="2700" i="1" dirty="0"/>
              <a:t>附錄</a:t>
            </a:r>
            <a:r>
              <a:rPr lang="en-US" altLang="zh-TW" sz="2700" i="1" dirty="0"/>
              <a:t>2</a:t>
            </a:r>
            <a:r>
              <a:rPr lang="zh-TW" altLang="zh-TW" sz="2700" i="1" dirty="0"/>
              <a:t>：控制目標隱含於所選用的控制措施中。附錄</a:t>
            </a:r>
            <a:r>
              <a:rPr lang="en-US" altLang="zh-TW" sz="2700" i="1" dirty="0"/>
              <a:t>A</a:t>
            </a:r>
            <a:r>
              <a:rPr lang="zh-TW" altLang="zh-TW" sz="2700" i="1" dirty="0"/>
              <a:t>控制目標與措施清單並未盡列，亦可選擇其他所需的控制目標與措施。</a:t>
            </a:r>
            <a:endParaRPr lang="zh-TW" altLang="zh-TW" sz="2700"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30</a:t>
            </a:fld>
            <a:endParaRPr lang="zh-TW" altLang="en-US"/>
          </a:p>
        </p:txBody>
      </p:sp>
    </p:spTree>
    <p:extLst>
      <p:ext uri="{BB962C8B-B14F-4D97-AF65-F5344CB8AC3E}">
        <p14:creationId xmlns:p14="http://schemas.microsoft.com/office/powerpoint/2010/main" val="96349282"/>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6.13 </a:t>
            </a:r>
            <a:r>
              <a:rPr lang="zh-TW" altLang="zh-TW" sz="4600" kern="1200" dirty="0">
                <a:latin typeface="Times New Roman" pitchFamily="18" charset="0"/>
                <a:ea typeface="標楷體" pitchFamily="65" charset="-120"/>
                <a:cs typeface="Times New Roman" pitchFamily="18" charset="0"/>
              </a:rPr>
              <a:t>資訊安全風險處理</a:t>
            </a:r>
            <a:r>
              <a:rPr lang="en-US" altLang="zh-TW" sz="4600" kern="1200" dirty="0">
                <a:latin typeface="Times New Roman" pitchFamily="18" charset="0"/>
                <a:ea typeface="標楷體" pitchFamily="65" charset="-120"/>
                <a:cs typeface="Times New Roman" pitchFamily="18" charset="0"/>
              </a:rPr>
              <a:t>(3)</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880110" lvl="1" indent="-514350">
              <a:buFont typeface="+mj-lt"/>
              <a:buAutoNum type="alphaUcPeriod" startAt="4"/>
            </a:pPr>
            <a:r>
              <a:rPr lang="zh-TW" altLang="zh-TW" dirty="0"/>
              <a:t>產生適用性聲明書包含所需的控制措施（參照</a:t>
            </a:r>
            <a:r>
              <a:rPr lang="en-US" altLang="zh-TW" dirty="0"/>
              <a:t>6.1.3 b) and c)</a:t>
            </a:r>
            <a:r>
              <a:rPr lang="zh-TW" altLang="zh-TW" dirty="0"/>
              <a:t>），無論是否施行， 均應說明其選擇之理由；並應包含所排除知所有附錄</a:t>
            </a:r>
            <a:r>
              <a:rPr lang="en-US" altLang="zh-TW" dirty="0"/>
              <a:t>A</a:t>
            </a:r>
            <a:r>
              <a:rPr lang="zh-TW" altLang="zh-TW" dirty="0"/>
              <a:t>控制措施及其被排除的衡量理由；</a:t>
            </a:r>
          </a:p>
          <a:p>
            <a:pPr marL="880110" lvl="1" indent="-514350">
              <a:buFont typeface="+mj-lt"/>
              <a:buAutoNum type="alphaUcPeriod" startAt="4"/>
            </a:pPr>
            <a:r>
              <a:rPr lang="zh-TW" altLang="zh-TW" dirty="0"/>
              <a:t>規劃資訊安全風險處理計畫；以及</a:t>
            </a:r>
          </a:p>
          <a:p>
            <a:pPr marL="880110" lvl="1" indent="-514350">
              <a:buFont typeface="+mj-lt"/>
              <a:buAutoNum type="alphaUcPeriod" startAt="4"/>
            </a:pPr>
            <a:r>
              <a:rPr lang="zh-TW" altLang="zh-TW" dirty="0"/>
              <a:t>資訊安全風險處理計畫與殘餘風險獲得風險擁有者核准。</a:t>
            </a:r>
          </a:p>
          <a:p>
            <a:pPr marL="0" indent="0">
              <a:buNone/>
            </a:pPr>
            <a:r>
              <a:rPr lang="en-US" altLang="zh-TW" dirty="0"/>
              <a:t> </a:t>
            </a:r>
            <a:endParaRPr lang="zh-TW" altLang="zh-TW" dirty="0"/>
          </a:p>
          <a:p>
            <a:pPr marL="0" indent="0">
              <a:buNone/>
            </a:pPr>
            <a:r>
              <a:rPr lang="zh-TW" altLang="zh-TW" dirty="0"/>
              <a:t>組織應維持有關資訊安全風險處理流程的文件化資訊</a:t>
            </a:r>
            <a:r>
              <a:rPr lang="zh-TW" altLang="zh-TW" dirty="0" smtClean="0"/>
              <a:t>。</a:t>
            </a:r>
            <a:endParaRPr lang="en-US" altLang="zh-TW" dirty="0" smtClean="0"/>
          </a:p>
          <a:p>
            <a:pPr marL="0" indent="0">
              <a:buNone/>
            </a:pPr>
            <a:endParaRPr lang="en-US" altLang="zh-TW" dirty="0"/>
          </a:p>
          <a:p>
            <a:pPr marL="0" indent="0">
              <a:buNone/>
            </a:pPr>
            <a:r>
              <a:rPr lang="zh-TW" altLang="zh-TW" sz="2700" i="1" dirty="0"/>
              <a:t>備註：本標準中的資訊安全風險評鑑與處理流程，英語</a:t>
            </a:r>
            <a:r>
              <a:rPr lang="en-US" altLang="zh-TW" sz="2700" i="1" dirty="0"/>
              <a:t>ISO31000</a:t>
            </a:r>
            <a:r>
              <a:rPr lang="zh-TW" altLang="zh-TW" sz="2700" i="1" dirty="0"/>
              <a:t>提供的原則與一般性指引相校準</a:t>
            </a:r>
            <a:r>
              <a:rPr lang="zh-TW" altLang="zh-TW" sz="2700" i="1" dirty="0" smtClean="0"/>
              <a:t>。</a:t>
            </a:r>
            <a:endParaRPr lang="zh-TW" altLang="zh-TW" sz="2700"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31</a:t>
            </a:fld>
            <a:endParaRPr lang="zh-TW" altLang="en-US"/>
          </a:p>
        </p:txBody>
      </p:sp>
    </p:spTree>
    <p:extLst>
      <p:ext uri="{BB962C8B-B14F-4D97-AF65-F5344CB8AC3E}">
        <p14:creationId xmlns:p14="http://schemas.microsoft.com/office/powerpoint/2010/main" val="3970399272"/>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6.2 </a:t>
            </a:r>
            <a:r>
              <a:rPr lang="zh-TW" altLang="zh-TW" sz="4600" kern="1200" dirty="0">
                <a:latin typeface="Times New Roman" pitchFamily="18" charset="0"/>
                <a:ea typeface="標楷體" pitchFamily="65" charset="-120"/>
                <a:cs typeface="Times New Roman" pitchFamily="18" charset="0"/>
              </a:rPr>
              <a:t>資訊安全目標與達成計畫</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組織應於適當單位與層級建立資訊安全目標。</a:t>
            </a:r>
          </a:p>
          <a:p>
            <a:pPr marL="0" indent="0">
              <a:buNone/>
            </a:pPr>
            <a:endParaRPr lang="zh-TW" altLang="zh-TW" dirty="0"/>
          </a:p>
          <a:p>
            <a:pPr marL="0" indent="0">
              <a:buNone/>
            </a:pPr>
            <a:r>
              <a:rPr lang="zh-TW" altLang="zh-TW" dirty="0"/>
              <a:t>資訊安全目標應：</a:t>
            </a:r>
          </a:p>
          <a:p>
            <a:pPr marL="880110" lvl="1" indent="-514350">
              <a:buFont typeface="+mj-lt"/>
              <a:buAutoNum type="alphaUcPeriod"/>
            </a:pPr>
            <a:r>
              <a:rPr lang="zh-TW" altLang="zh-TW" dirty="0"/>
              <a:t>與資訊安全政策一致；</a:t>
            </a:r>
          </a:p>
          <a:p>
            <a:pPr marL="880110" lvl="1" indent="-514350">
              <a:buFont typeface="+mj-lt"/>
              <a:buAutoNum type="alphaUcPeriod"/>
            </a:pPr>
            <a:r>
              <a:rPr lang="zh-TW" altLang="zh-TW" dirty="0"/>
              <a:t>可量測的（如可執行時）；</a:t>
            </a:r>
          </a:p>
          <a:p>
            <a:pPr marL="880110" lvl="1" indent="-514350">
              <a:buFont typeface="+mj-lt"/>
              <a:buAutoNum type="alphaUcPeriod"/>
            </a:pPr>
            <a:r>
              <a:rPr lang="zh-TW" altLang="zh-TW" dirty="0"/>
              <a:t>考量應用的資訊安全要求，以及風險評鑑與處理的結果；</a:t>
            </a:r>
          </a:p>
          <a:p>
            <a:pPr marL="880110" lvl="1" indent="-514350">
              <a:buFont typeface="+mj-lt"/>
              <a:buAutoNum type="alphaUcPeriod"/>
            </a:pPr>
            <a:r>
              <a:rPr lang="zh-TW" altLang="zh-TW" dirty="0"/>
              <a:t>加以溝通；以及</a:t>
            </a:r>
          </a:p>
          <a:p>
            <a:pPr marL="880110" lvl="1" indent="-514350">
              <a:buFont typeface="+mj-lt"/>
              <a:buAutoNum type="alphaUcPeriod"/>
            </a:pPr>
            <a:r>
              <a:rPr lang="zh-TW" altLang="zh-TW" dirty="0"/>
              <a:t>適當更新。</a:t>
            </a:r>
          </a:p>
          <a:p>
            <a:pPr marL="0" indent="0">
              <a:buNone/>
            </a:pPr>
            <a:r>
              <a:rPr lang="zh-TW" altLang="zh-TW" dirty="0"/>
              <a:t>組織應維持有關資訊安全目標的文件化資訊。</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32</a:t>
            </a:fld>
            <a:endParaRPr lang="zh-TW" altLang="en-US"/>
          </a:p>
        </p:txBody>
      </p:sp>
    </p:spTree>
    <p:extLst>
      <p:ext uri="{BB962C8B-B14F-4D97-AF65-F5344CB8AC3E}">
        <p14:creationId xmlns:p14="http://schemas.microsoft.com/office/powerpoint/2010/main" val="2594792462"/>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6.2 </a:t>
            </a:r>
            <a:r>
              <a:rPr lang="zh-TW" altLang="zh-TW" sz="4600" kern="1200" dirty="0">
                <a:latin typeface="Times New Roman" pitchFamily="18" charset="0"/>
                <a:ea typeface="標楷體" pitchFamily="65" charset="-120"/>
                <a:cs typeface="Times New Roman" pitchFamily="18" charset="0"/>
              </a:rPr>
              <a:t>資訊安全目標與達成計畫</a:t>
            </a:r>
            <a:r>
              <a:rPr lang="en-US" altLang="zh-TW" sz="4600" kern="1200" dirty="0">
                <a:latin typeface="Times New Roman" pitchFamily="18" charset="0"/>
                <a:ea typeface="標楷體" pitchFamily="65" charset="-120"/>
                <a:cs typeface="Times New Roman" pitchFamily="18" charset="0"/>
              </a:rPr>
              <a:t> </a:t>
            </a:r>
            <a:r>
              <a:rPr lang="en-US" altLang="zh-TW" sz="4600" kern="1200" dirty="0">
                <a:latin typeface="Times New Roman" pitchFamily="18" charset="0"/>
                <a:ea typeface="標楷體" pitchFamily="65" charset="-120"/>
                <a:cs typeface="Times New Roman" pitchFamily="18" charset="0"/>
              </a:rPr>
              <a:t>cont</a:t>
            </a:r>
            <a:r>
              <a:rPr lang="en-US" altLang="zh-TW" sz="4600" kern="1200" dirty="0">
                <a:latin typeface="Times New Roman" pitchFamily="18" charset="0"/>
                <a:ea typeface="標楷體" pitchFamily="65" charset="-120"/>
                <a:cs typeface="Times New Roman" pitchFamily="18" charset="0"/>
              </a:rPr>
              <a: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當規劃如何達成資安目標時，組織應決定：</a:t>
            </a:r>
          </a:p>
          <a:p>
            <a:pPr marL="0" indent="0">
              <a:buNone/>
            </a:pPr>
            <a:endParaRPr lang="zh-TW" altLang="zh-TW" dirty="0"/>
          </a:p>
          <a:p>
            <a:pPr marL="880110" lvl="1" indent="-514350">
              <a:buFont typeface="+mj-lt"/>
              <a:buAutoNum type="alphaUcPeriod" startAt="6"/>
            </a:pPr>
            <a:r>
              <a:rPr lang="zh-TW" altLang="zh-TW" dirty="0"/>
              <a:t>執行事項；</a:t>
            </a:r>
          </a:p>
          <a:p>
            <a:pPr marL="880110" lvl="1" indent="-514350">
              <a:buFont typeface="+mj-lt"/>
              <a:buAutoNum type="alphaUcPeriod" startAt="6"/>
            </a:pPr>
            <a:r>
              <a:rPr lang="zh-TW" altLang="zh-TW" dirty="0"/>
              <a:t>所需資源；</a:t>
            </a:r>
          </a:p>
          <a:p>
            <a:pPr marL="880110" lvl="1" indent="-514350">
              <a:buFont typeface="+mj-lt"/>
              <a:buAutoNum type="alphaUcPeriod" startAt="6"/>
            </a:pPr>
            <a:r>
              <a:rPr lang="zh-TW" altLang="zh-TW" dirty="0"/>
              <a:t>負責人員；</a:t>
            </a:r>
          </a:p>
          <a:p>
            <a:pPr marL="880110" lvl="1" indent="-514350">
              <a:buFont typeface="+mj-lt"/>
              <a:buAutoNum type="alphaUcPeriod" startAt="6"/>
            </a:pPr>
            <a:r>
              <a:rPr lang="zh-TW" altLang="zh-TW" dirty="0"/>
              <a:t>完成時間；</a:t>
            </a:r>
          </a:p>
          <a:p>
            <a:pPr marL="880110" lvl="1" indent="-514350">
              <a:buFont typeface="+mj-lt"/>
              <a:buAutoNum type="alphaUcPeriod" startAt="6"/>
            </a:pPr>
            <a:r>
              <a:rPr lang="zh-TW" altLang="zh-TW" dirty="0"/>
              <a:t>成果評估方式；</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33</a:t>
            </a:fld>
            <a:endParaRPr lang="zh-TW" altLang="en-US"/>
          </a:p>
        </p:txBody>
      </p:sp>
    </p:spTree>
    <p:extLst>
      <p:ext uri="{BB962C8B-B14F-4D97-AF65-F5344CB8AC3E}">
        <p14:creationId xmlns:p14="http://schemas.microsoft.com/office/powerpoint/2010/main" val="233213949"/>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7. </a:t>
            </a:r>
            <a:r>
              <a:rPr lang="zh-TW" altLang="zh-TW" b="1" dirty="0" smtClean="0">
                <a:latin typeface="Times New Roman" panose="02020603050405020304" pitchFamily="18" charset="0"/>
                <a:ea typeface="標楷體" panose="03000509000000000000" pitchFamily="65" charset="-120"/>
                <a:cs typeface="Times New Roman" panose="02020603050405020304" pitchFamily="18" charset="0"/>
              </a:rPr>
              <a:t>支援</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D4DD71D-F50D-4105-A47F-9549A4B9F2F7}" type="slidenum">
              <a:rPr lang="zh-TW" altLang="en-US" smtClean="0"/>
              <a:t>34</a:t>
            </a:fld>
            <a:endParaRPr lang="zh-TW" altLang="en-US"/>
          </a:p>
        </p:txBody>
      </p:sp>
    </p:spTree>
    <p:extLst>
      <p:ext uri="{BB962C8B-B14F-4D97-AF65-F5344CB8AC3E}">
        <p14:creationId xmlns:p14="http://schemas.microsoft.com/office/powerpoint/2010/main" val="2635709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7.1 </a:t>
            </a:r>
            <a:r>
              <a:rPr lang="zh-TW" altLang="zh-TW" sz="4600" kern="1200" dirty="0">
                <a:latin typeface="Times New Roman" pitchFamily="18" charset="0"/>
                <a:ea typeface="標楷體" pitchFamily="65" charset="-120"/>
                <a:cs typeface="Times New Roman" pitchFamily="18" charset="0"/>
              </a:rPr>
              <a:t>資源</a:t>
            </a:r>
          </a:p>
        </p:txBody>
      </p:sp>
      <p:sp>
        <p:nvSpPr>
          <p:cNvPr id="3" name="內容版面配置區 2"/>
          <p:cNvSpPr>
            <a:spLocks noGrp="1"/>
          </p:cNvSpPr>
          <p:nvPr>
            <p:ph idx="1"/>
          </p:nvPr>
        </p:nvSpPr>
        <p:spPr/>
        <p:txBody>
          <a:bodyPr/>
          <a:lstStyle/>
          <a:p>
            <a:pPr marL="0" indent="0">
              <a:buNone/>
            </a:pPr>
            <a:r>
              <a:rPr lang="zh-TW" altLang="zh-TW" dirty="0"/>
              <a:t>組織應決定並提供建立、實行、維護與持續改善資訊安全管理系統所需的資源。</a:t>
            </a:r>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35</a:t>
            </a:fld>
            <a:endParaRPr lang="zh-TW" altLang="en-US"/>
          </a:p>
        </p:txBody>
      </p:sp>
    </p:spTree>
    <p:extLst>
      <p:ext uri="{BB962C8B-B14F-4D97-AF65-F5344CB8AC3E}">
        <p14:creationId xmlns:p14="http://schemas.microsoft.com/office/powerpoint/2010/main" val="3078431844"/>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7.2 </a:t>
            </a:r>
            <a:r>
              <a:rPr lang="zh-TW" altLang="zh-TW" sz="4600" kern="1200" dirty="0">
                <a:latin typeface="Times New Roman" pitchFamily="18" charset="0"/>
                <a:ea typeface="標楷體" pitchFamily="65" charset="-120"/>
                <a:cs typeface="Times New Roman" pitchFamily="18" charset="0"/>
              </a:rPr>
              <a:t>能力</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a:t>
            </a:r>
          </a:p>
          <a:p>
            <a:pPr marL="880110" lvl="1" indent="-514350">
              <a:buFont typeface="+mj-lt"/>
              <a:buAutoNum type="alphaUcPeriod"/>
            </a:pPr>
            <a:r>
              <a:rPr lang="zh-TW" altLang="zh-TW" dirty="0"/>
              <a:t>決定在影響資訊安全績效控制措施下，工作人員所必備的能力；</a:t>
            </a:r>
          </a:p>
          <a:p>
            <a:pPr marL="880110" lvl="1" indent="-514350">
              <a:buFont typeface="+mj-lt"/>
              <a:buAutoNum type="alphaUcPeriod"/>
            </a:pPr>
            <a:r>
              <a:rPr lang="zh-TW" altLang="zh-TW" dirty="0"/>
              <a:t>確保人員在適切教育、訓練或經驗下具備能力；</a:t>
            </a:r>
          </a:p>
          <a:p>
            <a:pPr marL="880110" lvl="1" indent="-514350">
              <a:buFont typeface="+mj-lt"/>
              <a:buAutoNum type="alphaUcPeriod"/>
            </a:pPr>
            <a:r>
              <a:rPr lang="zh-TW" altLang="zh-TW" dirty="0"/>
              <a:t>適當時，採取措施已獲得必要的能力，並評估該措施的有效性：以及</a:t>
            </a:r>
          </a:p>
          <a:p>
            <a:pPr marL="880110" lvl="1" indent="-514350">
              <a:buFont typeface="+mj-lt"/>
              <a:buAutoNum type="alphaUcPeriod"/>
            </a:pPr>
            <a:r>
              <a:rPr lang="zh-TW" altLang="zh-TW" dirty="0"/>
              <a:t>維持適切的文件化資訊以作為能力的證據。</a:t>
            </a:r>
          </a:p>
          <a:p>
            <a:pPr marL="0" indent="0">
              <a:buNone/>
            </a:pPr>
            <a:endParaRPr lang="zh-TW" altLang="zh-TW" sz="2700" dirty="0"/>
          </a:p>
          <a:p>
            <a:pPr marL="0" indent="0">
              <a:buNone/>
            </a:pPr>
            <a:r>
              <a:rPr lang="zh-TW" altLang="zh-TW" sz="2700" i="1" dirty="0"/>
              <a:t>備註：適用措施可包含如對現有員工的訓練提供，監督與重新指派任務；或對於適任人員的招募與簽約等。</a:t>
            </a:r>
            <a:endParaRPr lang="zh-TW" altLang="zh-TW" sz="2700"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36</a:t>
            </a:fld>
            <a:endParaRPr lang="zh-TW" altLang="en-US"/>
          </a:p>
        </p:txBody>
      </p:sp>
    </p:spTree>
    <p:extLst>
      <p:ext uri="{BB962C8B-B14F-4D97-AF65-F5344CB8AC3E}">
        <p14:creationId xmlns:p14="http://schemas.microsoft.com/office/powerpoint/2010/main" val="643041872"/>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7.3 </a:t>
            </a:r>
            <a:r>
              <a:rPr lang="zh-TW" altLang="zh-TW" sz="4600" kern="1200" dirty="0">
                <a:latin typeface="Times New Roman" pitchFamily="18" charset="0"/>
                <a:ea typeface="標楷體" pitchFamily="65" charset="-120"/>
                <a:cs typeface="Times New Roman" pitchFamily="18" charset="0"/>
              </a:rPr>
              <a:t>認知</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在組織管制下工作之人員應認知到：</a:t>
            </a:r>
          </a:p>
          <a:p>
            <a:pPr marL="880110" lvl="1" indent="-514350">
              <a:buFont typeface="+mj-lt"/>
              <a:buAutoNum type="alphaUcPeriod"/>
            </a:pPr>
            <a:r>
              <a:rPr lang="zh-TW" altLang="zh-TW" dirty="0"/>
              <a:t>資訊安全政策；</a:t>
            </a:r>
          </a:p>
          <a:p>
            <a:pPr marL="880110" lvl="1" indent="-514350">
              <a:buFont typeface="+mj-lt"/>
              <a:buAutoNum type="alphaUcPeriod"/>
            </a:pPr>
            <a:r>
              <a:rPr lang="zh-TW" altLang="zh-TW" dirty="0"/>
              <a:t>他們資訊安全管理系統有效性貢獻，其包含資訊安全績效改善的效益；以及</a:t>
            </a:r>
          </a:p>
          <a:p>
            <a:pPr marL="880110" lvl="1" indent="-514350">
              <a:buFont typeface="+mj-lt"/>
              <a:buAutoNum type="alphaUcPeriod"/>
            </a:pPr>
            <a:r>
              <a:rPr lang="zh-TW" altLang="zh-TW" dirty="0"/>
              <a:t>未遵循資訊安全管理系統要求事項的意涵。</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37</a:t>
            </a:fld>
            <a:endParaRPr lang="zh-TW" altLang="en-US"/>
          </a:p>
        </p:txBody>
      </p:sp>
    </p:spTree>
    <p:extLst>
      <p:ext uri="{BB962C8B-B14F-4D97-AF65-F5344CB8AC3E}">
        <p14:creationId xmlns:p14="http://schemas.microsoft.com/office/powerpoint/2010/main" val="966004409"/>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7.4 </a:t>
            </a:r>
            <a:r>
              <a:rPr lang="zh-TW" altLang="zh-TW" sz="4600" kern="1200" dirty="0">
                <a:latin typeface="Times New Roman" pitchFamily="18" charset="0"/>
                <a:ea typeface="標楷體" pitchFamily="65" charset="-120"/>
                <a:cs typeface="Times New Roman" pitchFamily="18" charset="0"/>
              </a:rPr>
              <a:t>溝通</a:t>
            </a:r>
            <a:endParaRPr lang="zh-TW" altLang="zh-TW"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組織應決定有關</a:t>
            </a:r>
            <a:r>
              <a:rPr lang="en-US" altLang="zh-TW" dirty="0"/>
              <a:t>ISMS</a:t>
            </a:r>
            <a:r>
              <a:rPr lang="zh-TW" altLang="zh-TW" dirty="0"/>
              <a:t>內外部溝通的需求，包含：</a:t>
            </a:r>
          </a:p>
          <a:p>
            <a:pPr marL="880110" lvl="1" indent="-514350">
              <a:buFont typeface="+mj-lt"/>
              <a:buAutoNum type="alphaUcPeriod"/>
            </a:pPr>
            <a:r>
              <a:rPr lang="zh-TW" altLang="zh-TW" dirty="0"/>
              <a:t>溝通事項；</a:t>
            </a:r>
          </a:p>
          <a:p>
            <a:pPr marL="880110" lvl="1" indent="-514350">
              <a:buFont typeface="+mj-lt"/>
              <a:buAutoNum type="alphaUcPeriod"/>
            </a:pPr>
            <a:r>
              <a:rPr lang="zh-TW" altLang="zh-TW" dirty="0"/>
              <a:t>溝通時機；</a:t>
            </a:r>
          </a:p>
          <a:p>
            <a:pPr marL="880110" lvl="1" indent="-514350">
              <a:buFont typeface="+mj-lt"/>
              <a:buAutoNum type="alphaUcPeriod"/>
            </a:pPr>
            <a:r>
              <a:rPr lang="zh-TW" altLang="zh-TW" dirty="0"/>
              <a:t>溝通對象；</a:t>
            </a:r>
          </a:p>
          <a:p>
            <a:pPr marL="880110" lvl="1" indent="-514350">
              <a:buFont typeface="+mj-lt"/>
              <a:buAutoNum type="alphaUcPeriod"/>
            </a:pPr>
            <a:r>
              <a:rPr lang="zh-TW" altLang="zh-TW" dirty="0"/>
              <a:t>應執行溝通人員；以及</a:t>
            </a:r>
          </a:p>
          <a:p>
            <a:pPr marL="880110" lvl="1" indent="-514350">
              <a:buFont typeface="+mj-lt"/>
              <a:buAutoNum type="alphaUcPeriod"/>
            </a:pPr>
            <a:r>
              <a:rPr lang="zh-TW" altLang="zh-TW" dirty="0"/>
              <a:t>影響溝通的流程。</a:t>
            </a:r>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38</a:t>
            </a:fld>
            <a:endParaRPr lang="zh-TW" altLang="en-US"/>
          </a:p>
        </p:txBody>
      </p:sp>
    </p:spTree>
    <p:extLst>
      <p:ext uri="{BB962C8B-B14F-4D97-AF65-F5344CB8AC3E}">
        <p14:creationId xmlns:p14="http://schemas.microsoft.com/office/powerpoint/2010/main" val="1853678847"/>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7.5</a:t>
            </a:r>
            <a:r>
              <a:rPr lang="en-US" altLang="zh-TW" sz="4600" kern="1200" dirty="0">
                <a:latin typeface="Times New Roman" pitchFamily="18" charset="0"/>
                <a:ea typeface="標楷體" pitchFamily="65" charset="-120"/>
                <a:cs typeface="Times New Roman" pitchFamily="18" charset="0"/>
              </a:rPr>
              <a:t> </a:t>
            </a:r>
            <a:r>
              <a:rPr lang="zh-TW" altLang="zh-TW" sz="4600" kern="1200" dirty="0">
                <a:latin typeface="Times New Roman" pitchFamily="18" charset="0"/>
                <a:ea typeface="標楷體" pitchFamily="65" charset="-120"/>
                <a:cs typeface="Times New Roman" pitchFamily="18" charset="0"/>
              </a:rPr>
              <a:t>文件</a:t>
            </a:r>
            <a:r>
              <a:rPr lang="zh-TW" altLang="zh-TW" sz="4600" kern="1200" dirty="0">
                <a:latin typeface="Times New Roman" pitchFamily="18" charset="0"/>
                <a:ea typeface="標楷體" pitchFamily="65" charset="-120"/>
                <a:cs typeface="Times New Roman" pitchFamily="18" charset="0"/>
              </a:rPr>
              <a:t>化資訊</a:t>
            </a:r>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rPr>
              <a:t>7.5.1 </a:t>
            </a:r>
            <a:r>
              <a:rPr lang="zh-TW" altLang="zh-TW" dirty="0" smtClean="0">
                <a:latin typeface="Times New Roman" panose="02020603050405020304" pitchFamily="18" charset="0"/>
              </a:rPr>
              <a:t>概述</a:t>
            </a:r>
            <a:endParaRPr lang="en-US" altLang="zh-TW" dirty="0" smtClean="0">
              <a:latin typeface="Times New Roman" panose="02020603050405020304" pitchFamily="18" charset="0"/>
            </a:endParaRPr>
          </a:p>
          <a:p>
            <a:r>
              <a:rPr lang="en-US" altLang="zh-TW" dirty="0">
                <a:latin typeface="Times New Roman" panose="02020603050405020304" pitchFamily="18" charset="0"/>
              </a:rPr>
              <a:t>7.5.2 </a:t>
            </a:r>
            <a:r>
              <a:rPr lang="zh-TW" altLang="zh-TW" dirty="0">
                <a:latin typeface="Times New Roman" panose="02020603050405020304" pitchFamily="18" charset="0"/>
              </a:rPr>
              <a:t>新訂與</a:t>
            </a:r>
            <a:r>
              <a:rPr lang="zh-TW" altLang="zh-TW" dirty="0" smtClean="0">
                <a:latin typeface="Times New Roman" panose="02020603050405020304" pitchFamily="18" charset="0"/>
              </a:rPr>
              <a:t>更新</a:t>
            </a:r>
            <a:endParaRPr lang="en-US" altLang="zh-TW" dirty="0" smtClean="0">
              <a:latin typeface="Times New Roman" panose="02020603050405020304" pitchFamily="18" charset="0"/>
            </a:endParaRPr>
          </a:p>
          <a:p>
            <a:r>
              <a:rPr lang="en-US" altLang="zh-TW" dirty="0">
                <a:latin typeface="Times New Roman" panose="02020603050405020304" pitchFamily="18" charset="0"/>
              </a:rPr>
              <a:t>7.5.3 </a:t>
            </a:r>
            <a:r>
              <a:rPr lang="zh-TW" altLang="zh-TW" dirty="0">
                <a:latin typeface="Times New Roman" panose="02020603050405020304" pitchFamily="18" charset="0"/>
              </a:rPr>
              <a:t>文件化資訊的管制</a:t>
            </a:r>
            <a:endParaRPr lang="zh-TW" altLang="en-US" dirty="0">
              <a:latin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39</a:t>
            </a:fld>
            <a:endParaRPr lang="zh-TW" altLang="en-US"/>
          </a:p>
        </p:txBody>
      </p:sp>
    </p:spTree>
    <p:extLst>
      <p:ext uri="{BB962C8B-B14F-4D97-AF65-F5344CB8AC3E}">
        <p14:creationId xmlns:p14="http://schemas.microsoft.com/office/powerpoint/2010/main" val="42543660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0.1</a:t>
            </a:r>
            <a:r>
              <a:rPr lang="zh-TW" altLang="en-US" dirty="0" smtClean="0"/>
              <a:t> 概述</a:t>
            </a:r>
            <a:endParaRPr lang="zh-TW" altLang="en-US" dirty="0"/>
          </a:p>
        </p:txBody>
      </p:sp>
      <p:sp>
        <p:nvSpPr>
          <p:cNvPr id="3" name="內容版面配置區 2"/>
          <p:cNvSpPr>
            <a:spLocks noGrp="1"/>
          </p:cNvSpPr>
          <p:nvPr>
            <p:ph idx="1"/>
          </p:nvPr>
        </p:nvSpPr>
        <p:spPr/>
        <p:txBody>
          <a:bodyPr/>
          <a:lstStyle/>
          <a:p>
            <a:pPr marL="0" indent="0">
              <a:buNone/>
            </a:pPr>
            <a:r>
              <a:rPr lang="zh-TW" altLang="zh-TW" dirty="0"/>
              <a:t>資訊安全安全管理系統係透過採用風險管理流程來維護資訊的機密性、完整性與可用性，並讓利害相關團體因認為風險已經被適切地管理而產生信心。</a:t>
            </a:r>
          </a:p>
          <a:p>
            <a:endParaRPr lang="zh-TW" altLang="en-US" dirty="0"/>
          </a:p>
        </p:txBody>
      </p:sp>
    </p:spTree>
    <p:extLst>
      <p:ext uri="{BB962C8B-B14F-4D97-AF65-F5344CB8AC3E}">
        <p14:creationId xmlns:p14="http://schemas.microsoft.com/office/powerpoint/2010/main" val="3299001987"/>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7.5.1</a:t>
            </a:r>
            <a:r>
              <a:rPr lang="en-US" altLang="zh-TW" sz="4600" kern="1200" dirty="0">
                <a:latin typeface="Times New Roman" pitchFamily="18" charset="0"/>
                <a:ea typeface="標楷體" pitchFamily="65" charset="-120"/>
                <a:cs typeface="Times New Roman" pitchFamily="18" charset="0"/>
              </a:rPr>
              <a:t> </a:t>
            </a:r>
            <a:r>
              <a:rPr lang="zh-TW" altLang="zh-TW" sz="4600" kern="1200" dirty="0">
                <a:latin typeface="Times New Roman" pitchFamily="18" charset="0"/>
                <a:ea typeface="標楷體" pitchFamily="65" charset="-120"/>
                <a:cs typeface="Times New Roman" pitchFamily="18" charset="0"/>
              </a:rPr>
              <a:t>概述</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smtClean="0"/>
              <a:t>本</a:t>
            </a:r>
            <a:r>
              <a:rPr lang="zh-TW" altLang="zh-TW" dirty="0"/>
              <a:t>組織的</a:t>
            </a:r>
            <a:r>
              <a:rPr lang="en-US" altLang="zh-TW" dirty="0"/>
              <a:t>ISMS</a:t>
            </a:r>
            <a:r>
              <a:rPr lang="zh-TW" altLang="zh-TW" dirty="0"/>
              <a:t>應包含：</a:t>
            </a:r>
          </a:p>
          <a:p>
            <a:pPr marL="880110" lvl="1" indent="-514350">
              <a:buFont typeface="+mj-lt"/>
              <a:buAutoNum type="alphaUcPeriod"/>
            </a:pPr>
            <a:r>
              <a:rPr lang="zh-TW" altLang="zh-TW" dirty="0" smtClean="0"/>
              <a:t>標準</a:t>
            </a:r>
            <a:r>
              <a:rPr lang="zh-TW" altLang="zh-TW" dirty="0"/>
              <a:t>與組織要求的文件化資訊；以及</a:t>
            </a:r>
          </a:p>
          <a:p>
            <a:pPr marL="880110" lvl="1" indent="-514350">
              <a:buFont typeface="+mj-lt"/>
              <a:buAutoNum type="alphaUcPeriod"/>
            </a:pPr>
            <a:r>
              <a:rPr lang="zh-TW" altLang="zh-TW" dirty="0"/>
              <a:t>組織決定資訊安全管系統有效性所需的文件化資訊。</a:t>
            </a:r>
          </a:p>
          <a:p>
            <a:pPr marL="0" indent="0">
              <a:buNone/>
            </a:pPr>
            <a:endParaRPr lang="zh-TW" altLang="zh-TW" dirty="0"/>
          </a:p>
          <a:p>
            <a:pPr marL="0" indent="0">
              <a:buNone/>
            </a:pPr>
            <a:r>
              <a:rPr lang="zh-TW" altLang="zh-TW" sz="2700" i="1" dirty="0"/>
              <a:t>備註：</a:t>
            </a:r>
            <a:r>
              <a:rPr lang="en-US" altLang="zh-TW" sz="2700" i="1" dirty="0"/>
              <a:t>ISMS</a:t>
            </a:r>
            <a:r>
              <a:rPr lang="zh-TW" altLang="zh-TW" sz="2700" i="1" dirty="0"/>
              <a:t>的文件化資訊範圍，應依組織而有所不同，因為：</a:t>
            </a:r>
            <a:endParaRPr lang="zh-TW" altLang="zh-TW" sz="2700" dirty="0"/>
          </a:p>
          <a:p>
            <a:pPr marL="822960" lvl="1" indent="-457200">
              <a:buFont typeface="+mj-lt"/>
              <a:buAutoNum type="arabicPeriod"/>
            </a:pPr>
            <a:r>
              <a:rPr lang="zh-TW" altLang="zh-TW" sz="2500" i="1" dirty="0"/>
              <a:t>組織規模，與其活動、流程、產品以及服務的型態。</a:t>
            </a:r>
            <a:endParaRPr lang="zh-TW" altLang="zh-TW" sz="2500" dirty="0"/>
          </a:p>
          <a:p>
            <a:pPr marL="822960" lvl="1" indent="-457200">
              <a:buFont typeface="+mj-lt"/>
              <a:buAutoNum type="arabicPeriod"/>
            </a:pPr>
            <a:r>
              <a:rPr lang="zh-TW" altLang="zh-TW" sz="2500" i="1" dirty="0"/>
              <a:t>流程與其互動的複雜度；以及</a:t>
            </a:r>
            <a:endParaRPr lang="zh-TW" altLang="zh-TW" sz="2500" dirty="0"/>
          </a:p>
          <a:p>
            <a:pPr marL="822960" lvl="1" indent="-457200">
              <a:buFont typeface="+mj-lt"/>
              <a:buAutoNum type="arabicPeriod"/>
            </a:pPr>
            <a:r>
              <a:rPr lang="zh-TW" altLang="zh-TW" sz="2500" i="1" dirty="0" smtClean="0"/>
              <a:t>人員</a:t>
            </a:r>
            <a:r>
              <a:rPr lang="zh-TW" altLang="zh-TW" sz="2500" i="1" dirty="0"/>
              <a:t>能力。</a:t>
            </a:r>
            <a:endParaRPr lang="zh-TW" altLang="zh-TW" sz="2500"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40</a:t>
            </a:fld>
            <a:endParaRPr lang="zh-TW" altLang="en-US"/>
          </a:p>
        </p:txBody>
      </p:sp>
    </p:spTree>
    <p:extLst>
      <p:ext uri="{BB962C8B-B14F-4D97-AF65-F5344CB8AC3E}">
        <p14:creationId xmlns:p14="http://schemas.microsoft.com/office/powerpoint/2010/main" val="2331467933"/>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7.5.2</a:t>
            </a:r>
            <a:r>
              <a:rPr lang="en-US" altLang="zh-TW" sz="4600" kern="1200" dirty="0">
                <a:latin typeface="Times New Roman" pitchFamily="18" charset="0"/>
                <a:ea typeface="標楷體" pitchFamily="65" charset="-120"/>
                <a:cs typeface="Times New Roman" pitchFamily="18" charset="0"/>
              </a:rPr>
              <a:t> </a:t>
            </a:r>
            <a:r>
              <a:rPr lang="zh-TW" altLang="zh-TW" sz="4600" kern="1200" dirty="0">
                <a:latin typeface="Times New Roman" pitchFamily="18" charset="0"/>
                <a:ea typeface="標楷體" pitchFamily="65" charset="-120"/>
                <a:cs typeface="Times New Roman" pitchFamily="18" charset="0"/>
              </a:rPr>
              <a:t>新</a:t>
            </a:r>
            <a:r>
              <a:rPr lang="zh-TW" altLang="zh-TW" sz="4600" kern="1200" dirty="0">
                <a:latin typeface="Times New Roman" pitchFamily="18" charset="0"/>
                <a:ea typeface="標楷體" pitchFamily="65" charset="-120"/>
                <a:cs typeface="Times New Roman" pitchFamily="18" charset="0"/>
              </a:rPr>
              <a:t>訂與更新</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新訂與更新文件化資訊時，組織確保適當的：</a:t>
            </a:r>
          </a:p>
          <a:p>
            <a:pPr marL="902970" lvl="1" indent="-514350">
              <a:buFont typeface="+mj-lt"/>
              <a:buAutoNum type="alphaUcPeriod"/>
            </a:pPr>
            <a:r>
              <a:rPr lang="zh-TW" altLang="zh-TW" dirty="0"/>
              <a:t>識別與描述（如：標題、日期、作者、或參照編號）；</a:t>
            </a:r>
          </a:p>
          <a:p>
            <a:pPr marL="902970" lvl="1" indent="-514350">
              <a:buFont typeface="+mj-lt"/>
              <a:buAutoNum type="alphaUcPeriod"/>
            </a:pPr>
            <a:r>
              <a:rPr lang="zh-TW" altLang="zh-TW" dirty="0"/>
              <a:t>格式（如：語言、軟體版本與製圖）與媒體（如：紙本、電子格式），以及</a:t>
            </a:r>
          </a:p>
          <a:p>
            <a:pPr marL="902970" lvl="1" indent="-514350">
              <a:buFont typeface="+mj-lt"/>
              <a:buAutoNum type="alphaUcPeriod"/>
            </a:pPr>
            <a:r>
              <a:rPr lang="zh-TW" altLang="zh-TW" dirty="0"/>
              <a:t>對適切性與正確性的審查與核准。</a:t>
            </a:r>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41</a:t>
            </a:fld>
            <a:endParaRPr lang="zh-TW" altLang="en-US"/>
          </a:p>
        </p:txBody>
      </p:sp>
    </p:spTree>
    <p:extLst>
      <p:ext uri="{BB962C8B-B14F-4D97-AF65-F5344CB8AC3E}">
        <p14:creationId xmlns:p14="http://schemas.microsoft.com/office/powerpoint/2010/main" val="2519402562"/>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7.5.3</a:t>
            </a:r>
            <a:r>
              <a:rPr lang="en-US" altLang="zh-TW" sz="4600" kern="1200" dirty="0">
                <a:latin typeface="Times New Roman" pitchFamily="18" charset="0"/>
                <a:ea typeface="標楷體" pitchFamily="65" charset="-120"/>
                <a:cs typeface="Times New Roman" pitchFamily="18" charset="0"/>
              </a:rPr>
              <a:t> </a:t>
            </a:r>
            <a:r>
              <a:rPr lang="zh-TW" altLang="zh-TW" sz="4600" kern="1200" dirty="0">
                <a:latin typeface="Times New Roman" pitchFamily="18" charset="0"/>
                <a:ea typeface="標楷體" pitchFamily="65" charset="-120"/>
                <a:cs typeface="Times New Roman" pitchFamily="18" charset="0"/>
              </a:rPr>
              <a:t>文件</a:t>
            </a:r>
            <a:r>
              <a:rPr lang="zh-TW" altLang="zh-TW" sz="4600" kern="1200" dirty="0">
                <a:latin typeface="Times New Roman" pitchFamily="18" charset="0"/>
                <a:ea typeface="標楷體" pitchFamily="65" charset="-120"/>
                <a:cs typeface="Times New Roman" pitchFamily="18" charset="0"/>
              </a:rPr>
              <a:t>化資訊的管制</a:t>
            </a:r>
          </a:p>
        </p:txBody>
      </p:sp>
      <p:sp>
        <p:nvSpPr>
          <p:cNvPr id="3" name="內容版面配置區 2"/>
          <p:cNvSpPr>
            <a:spLocks noGrp="1"/>
          </p:cNvSpPr>
          <p:nvPr>
            <p:ph idx="1"/>
          </p:nvPr>
        </p:nvSpPr>
        <p:spPr/>
        <p:txBody>
          <a:bodyPr/>
          <a:lstStyle/>
          <a:p>
            <a:pPr marL="0" indent="0">
              <a:buNone/>
            </a:pPr>
            <a:r>
              <a:rPr lang="en-US" altLang="zh-TW" dirty="0"/>
              <a:t>ISMS</a:t>
            </a:r>
            <a:r>
              <a:rPr lang="zh-TW" altLang="zh-TW" dirty="0"/>
              <a:t>與本標準所要求的文件化資訊應加以管制，以確保：</a:t>
            </a:r>
          </a:p>
          <a:p>
            <a:pPr marL="880110" lvl="1" indent="-514350">
              <a:buFont typeface="+mj-lt"/>
              <a:buAutoNum type="alphaUcPeriod"/>
            </a:pPr>
            <a:r>
              <a:rPr lang="zh-TW" altLang="zh-TW" dirty="0"/>
              <a:t>在所需地點與時間，軍合適可用；並</a:t>
            </a:r>
          </a:p>
          <a:p>
            <a:pPr marL="880110" lvl="1" indent="-514350">
              <a:buFont typeface="+mj-lt"/>
              <a:buAutoNum type="alphaUcPeriod"/>
            </a:pPr>
            <a:r>
              <a:rPr lang="zh-TW" altLang="zh-TW" dirty="0"/>
              <a:t>加以適當保護（如：機密性喪失、不適當利用，或完整性喪失）</a:t>
            </a:r>
          </a:p>
          <a:p>
            <a:pPr marL="0" indent="0">
              <a:buNone/>
            </a:pPr>
            <a:endParaRPr lang="zh-TW" altLang="zh-TW"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42</a:t>
            </a:fld>
            <a:endParaRPr lang="zh-TW" altLang="en-US"/>
          </a:p>
        </p:txBody>
      </p:sp>
    </p:spTree>
    <p:extLst>
      <p:ext uri="{BB962C8B-B14F-4D97-AF65-F5344CB8AC3E}">
        <p14:creationId xmlns:p14="http://schemas.microsoft.com/office/powerpoint/2010/main" val="2639639100"/>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7.5.3 </a:t>
            </a:r>
            <a:r>
              <a:rPr lang="zh-TW" altLang="zh-TW" sz="4600" kern="1200" dirty="0">
                <a:latin typeface="Times New Roman" pitchFamily="18" charset="0"/>
                <a:ea typeface="標楷體" pitchFamily="65" charset="-120"/>
                <a:cs typeface="Times New Roman" pitchFamily="18" charset="0"/>
              </a:rPr>
              <a:t>文件化資訊的</a:t>
            </a:r>
            <a:r>
              <a:rPr lang="zh-TW" altLang="zh-TW" sz="4600" kern="1200" dirty="0">
                <a:latin typeface="Times New Roman" pitchFamily="18" charset="0"/>
                <a:ea typeface="標楷體" pitchFamily="65" charset="-120"/>
                <a:cs typeface="Times New Roman" pitchFamily="18" charset="0"/>
              </a:rPr>
              <a:t>管制</a:t>
            </a:r>
            <a:r>
              <a:rPr lang="en-US" altLang="zh-TW" sz="4600" kern="1200" dirty="0">
                <a:latin typeface="Times New Roman" pitchFamily="18" charset="0"/>
                <a:ea typeface="標楷體" pitchFamily="65" charset="-120"/>
                <a:cs typeface="Times New Roman" pitchFamily="18" charset="0"/>
              </a:rPr>
              <a:t> cont.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文件化資訊管制應於可行時進行下列活動：</a:t>
            </a:r>
          </a:p>
          <a:p>
            <a:pPr marL="902970" lvl="1" indent="-514350">
              <a:buFont typeface="+mj-lt"/>
              <a:buAutoNum type="alphaUcPeriod" startAt="3"/>
            </a:pPr>
            <a:r>
              <a:rPr lang="zh-TW" altLang="zh-TW" dirty="0"/>
              <a:t>分發、存取、檢索與利用；</a:t>
            </a:r>
          </a:p>
          <a:p>
            <a:pPr marL="902970" lvl="1" indent="-514350">
              <a:buFont typeface="+mj-lt"/>
              <a:buAutoNum type="alphaUcPeriod" startAt="3"/>
            </a:pPr>
            <a:r>
              <a:rPr lang="zh-TW" altLang="zh-TW" dirty="0"/>
              <a:t>儲存與維護，包含一是別的維護；</a:t>
            </a:r>
          </a:p>
          <a:p>
            <a:pPr marL="902970" lvl="1" indent="-514350">
              <a:buFont typeface="+mj-lt"/>
              <a:buAutoNum type="alphaUcPeriod" startAt="3"/>
            </a:pPr>
            <a:r>
              <a:rPr lang="zh-TW" altLang="zh-TW" dirty="0"/>
              <a:t>變更管制（如版本管控）；以及</a:t>
            </a:r>
          </a:p>
          <a:p>
            <a:pPr marL="902970" lvl="1" indent="-514350">
              <a:buFont typeface="+mj-lt"/>
              <a:buAutoNum type="alphaUcPeriod" startAt="3"/>
            </a:pPr>
            <a:r>
              <a:rPr lang="zh-TW" altLang="zh-TW" dirty="0"/>
              <a:t>保存與銷毀</a:t>
            </a:r>
            <a:r>
              <a:rPr lang="zh-TW" altLang="zh-TW" dirty="0" smtClean="0"/>
              <a:t>。</a:t>
            </a:r>
            <a:endParaRPr lang="en-US" altLang="zh-TW" dirty="0" smtClean="0"/>
          </a:p>
          <a:p>
            <a:pPr marL="0" indent="0">
              <a:buNone/>
            </a:pPr>
            <a:endParaRPr lang="en-US" altLang="zh-TW" dirty="0"/>
          </a:p>
          <a:p>
            <a:pPr marL="0" indent="0">
              <a:buNone/>
            </a:pPr>
            <a:r>
              <a:rPr lang="zh-TW" altLang="zh-TW" dirty="0" smtClean="0"/>
              <a:t>由</a:t>
            </a:r>
            <a:r>
              <a:rPr lang="zh-TW" altLang="zh-TW" dirty="0"/>
              <a:t>組織決定規劃與執行資訊安全管理系統所需的文件化資訊，應加以適切地識別與管制</a:t>
            </a:r>
            <a:r>
              <a:rPr lang="zh-TW" altLang="zh-TW" dirty="0" smtClean="0"/>
              <a:t>。</a:t>
            </a:r>
            <a:endParaRPr lang="en-US" altLang="zh-TW" dirty="0" smtClean="0"/>
          </a:p>
          <a:p>
            <a:pPr marL="0" indent="0">
              <a:buNone/>
            </a:pPr>
            <a:endParaRPr lang="en-US" altLang="zh-TW" dirty="0" smtClean="0"/>
          </a:p>
          <a:p>
            <a:pPr marL="0" indent="0">
              <a:buNone/>
            </a:pPr>
            <a:r>
              <a:rPr lang="zh-TW" altLang="zh-TW" sz="2700" i="1" dirty="0"/>
              <a:t>備註：存取表示有關對文件化資訊僅可閱讀或是可讀寫等授權的決定。</a:t>
            </a:r>
            <a:endParaRPr lang="zh-TW" altLang="zh-TW" sz="2700" dirty="0"/>
          </a:p>
          <a:p>
            <a:pPr marL="0" indent="0">
              <a:buNone/>
            </a:pPr>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43</a:t>
            </a:fld>
            <a:endParaRPr lang="zh-TW" altLang="en-US"/>
          </a:p>
        </p:txBody>
      </p:sp>
    </p:spTree>
    <p:extLst>
      <p:ext uri="{BB962C8B-B14F-4D97-AF65-F5344CB8AC3E}">
        <p14:creationId xmlns:p14="http://schemas.microsoft.com/office/powerpoint/2010/main" val="4154559648"/>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8</a:t>
            </a:r>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b="1" dirty="0" smtClean="0">
                <a:latin typeface="Times New Roman" panose="02020603050405020304" pitchFamily="18" charset="0"/>
                <a:ea typeface="標楷體" panose="03000509000000000000" pitchFamily="65" charset="-120"/>
                <a:cs typeface="Times New Roman" panose="02020603050405020304" pitchFamily="18" charset="0"/>
              </a:rPr>
              <a:t>運作</a:t>
            </a:r>
            <a:endParaRPr lang="zh-TW" altLang="zh-TW"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D4DD71D-F50D-4105-A47F-9549A4B9F2F7}" type="slidenum">
              <a:rPr lang="zh-TW" altLang="en-US" smtClean="0"/>
              <a:t>44</a:t>
            </a:fld>
            <a:endParaRPr lang="zh-TW" altLang="en-US"/>
          </a:p>
        </p:txBody>
      </p:sp>
    </p:spTree>
    <p:extLst>
      <p:ext uri="{BB962C8B-B14F-4D97-AF65-F5344CB8AC3E}">
        <p14:creationId xmlns:p14="http://schemas.microsoft.com/office/powerpoint/2010/main" val="11572260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8.1 </a:t>
            </a:r>
            <a:r>
              <a:rPr lang="zh-TW" altLang="zh-TW" sz="4600" kern="1200" dirty="0">
                <a:latin typeface="Times New Roman" pitchFamily="18" charset="0"/>
                <a:ea typeface="標楷體" pitchFamily="65" charset="-120"/>
                <a:cs typeface="Times New Roman" pitchFamily="18" charset="0"/>
              </a:rPr>
              <a:t>運作</a:t>
            </a:r>
            <a:r>
              <a:rPr lang="zh-TW" altLang="zh-TW" sz="4600" kern="1200" dirty="0">
                <a:latin typeface="Times New Roman" pitchFamily="18" charset="0"/>
                <a:ea typeface="標楷體" pitchFamily="65" charset="-120"/>
                <a:cs typeface="Times New Roman" pitchFamily="18" charset="0"/>
              </a:rPr>
              <a:t>規劃與</a:t>
            </a:r>
            <a:r>
              <a:rPr lang="zh-TW" altLang="zh-TW" sz="4600" kern="1200" dirty="0">
                <a:latin typeface="Times New Roman" pitchFamily="18" charset="0"/>
                <a:ea typeface="標楷體" pitchFamily="65" charset="-120"/>
                <a:cs typeface="Times New Roman" pitchFamily="18" charset="0"/>
              </a:rPr>
              <a:t>控制</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組織應規劃、實作與控制達成資訊安全要求事項所需的流程與</a:t>
            </a:r>
            <a:r>
              <a:rPr lang="en-US" altLang="zh-TW" dirty="0"/>
              <a:t>6.1</a:t>
            </a:r>
            <a:r>
              <a:rPr lang="zh-TW" altLang="zh-TW" dirty="0"/>
              <a:t>決定實行的行動方案。組織也應執行計畫來達成</a:t>
            </a:r>
            <a:r>
              <a:rPr lang="en-US" altLang="zh-TW" dirty="0"/>
              <a:t>6.2</a:t>
            </a:r>
            <a:r>
              <a:rPr lang="zh-TW" altLang="zh-TW" dirty="0"/>
              <a:t>所決定的資訊安全目標。</a:t>
            </a:r>
          </a:p>
          <a:p>
            <a:pPr marL="0" indent="0">
              <a:buNone/>
            </a:pPr>
            <a:endParaRPr lang="zh-TW" altLang="zh-TW" dirty="0"/>
          </a:p>
          <a:p>
            <a:pPr marL="0" indent="0">
              <a:buNone/>
            </a:pPr>
            <a:r>
              <a:rPr lang="zh-TW" altLang="zh-TW" dirty="0"/>
              <a:t>組織應保存用來確認流程依計畫執行信心所需必要程度的文件化資訊。</a:t>
            </a:r>
          </a:p>
          <a:p>
            <a:pPr marL="0" indent="0">
              <a:buNone/>
            </a:pPr>
            <a:endParaRPr lang="zh-TW" altLang="zh-TW" dirty="0"/>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45</a:t>
            </a:fld>
            <a:endParaRPr lang="zh-TW" altLang="en-US"/>
          </a:p>
        </p:txBody>
      </p:sp>
    </p:spTree>
    <p:extLst>
      <p:ext uri="{BB962C8B-B14F-4D97-AF65-F5344CB8AC3E}">
        <p14:creationId xmlns:p14="http://schemas.microsoft.com/office/powerpoint/2010/main" val="776680058"/>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8.1 </a:t>
            </a:r>
            <a:r>
              <a:rPr lang="zh-TW" altLang="zh-TW" sz="4600" kern="1200" dirty="0">
                <a:latin typeface="Times New Roman" pitchFamily="18" charset="0"/>
                <a:ea typeface="標楷體" pitchFamily="65" charset="-120"/>
                <a:cs typeface="Times New Roman" pitchFamily="18" charset="0"/>
              </a:rPr>
              <a:t>運作規劃與</a:t>
            </a:r>
            <a:r>
              <a:rPr lang="zh-TW" altLang="zh-TW" sz="4600" kern="1200" dirty="0">
                <a:latin typeface="Times New Roman" pitchFamily="18" charset="0"/>
                <a:ea typeface="標楷體" pitchFamily="65" charset="-120"/>
                <a:cs typeface="Times New Roman" pitchFamily="18" charset="0"/>
              </a:rPr>
              <a:t>控制</a:t>
            </a:r>
            <a:r>
              <a:rPr lang="en-US" altLang="zh-TW" sz="4600" kern="1200" dirty="0">
                <a:latin typeface="Times New Roman" pitchFamily="18" charset="0"/>
                <a:ea typeface="標楷體" pitchFamily="65" charset="-120"/>
                <a:cs typeface="Times New Roman" pitchFamily="18" charset="0"/>
              </a:rPr>
              <a:t> cont.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組織應管制計畫性變更與審查位預期變更的結果，並於需要時，採取行動方案來降低任何不良影響。</a:t>
            </a:r>
          </a:p>
          <a:p>
            <a:pPr marL="0" indent="0">
              <a:buNone/>
            </a:pPr>
            <a:endParaRPr lang="zh-TW" altLang="zh-TW" dirty="0"/>
          </a:p>
          <a:p>
            <a:pPr marL="0" indent="0">
              <a:buNone/>
            </a:pPr>
            <a:r>
              <a:rPr lang="zh-TW" altLang="zh-TW" dirty="0"/>
              <a:t>組織應確保委外流程加以決定與管制。</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46</a:t>
            </a:fld>
            <a:endParaRPr lang="zh-TW" altLang="en-US"/>
          </a:p>
        </p:txBody>
      </p:sp>
    </p:spTree>
    <p:extLst>
      <p:ext uri="{BB962C8B-B14F-4D97-AF65-F5344CB8AC3E}">
        <p14:creationId xmlns:p14="http://schemas.microsoft.com/office/powerpoint/2010/main" val="55511451"/>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8.2 </a:t>
            </a:r>
            <a:r>
              <a:rPr lang="zh-TW" altLang="zh-TW" sz="4600" kern="1200" dirty="0">
                <a:latin typeface="Times New Roman" pitchFamily="18" charset="0"/>
                <a:ea typeface="標楷體" pitchFamily="65" charset="-120"/>
                <a:cs typeface="Times New Roman" pitchFamily="18" charset="0"/>
              </a:rPr>
              <a:t>資訊安全風險評鑑</a:t>
            </a:r>
          </a:p>
        </p:txBody>
      </p:sp>
      <p:sp>
        <p:nvSpPr>
          <p:cNvPr id="3" name="內容版面配置區 2"/>
          <p:cNvSpPr>
            <a:spLocks noGrp="1"/>
          </p:cNvSpPr>
          <p:nvPr>
            <p:ph idx="1"/>
          </p:nvPr>
        </p:nvSpPr>
        <p:spPr/>
        <p:txBody>
          <a:bodyPr/>
          <a:lstStyle/>
          <a:p>
            <a:pPr marL="0" indent="0">
              <a:buNone/>
            </a:pPr>
            <a:r>
              <a:rPr lang="zh-TW" altLang="zh-TW" dirty="0"/>
              <a:t>組織應定期或於預定或執行重大變更時，執行風險評鑑，並可量</a:t>
            </a:r>
            <a:r>
              <a:rPr lang="en-US" altLang="zh-TW" dirty="0"/>
              <a:t>6.1.2 a)</a:t>
            </a:r>
            <a:r>
              <a:rPr lang="zh-TW" altLang="zh-TW" dirty="0"/>
              <a:t>所建立的準則。</a:t>
            </a:r>
          </a:p>
          <a:p>
            <a:pPr marL="0" indent="0">
              <a:buNone/>
            </a:pPr>
            <a:endParaRPr lang="en-US" altLang="zh-TW" dirty="0" smtClean="0"/>
          </a:p>
          <a:p>
            <a:pPr marL="0" indent="0">
              <a:buNone/>
            </a:pPr>
            <a:r>
              <a:rPr lang="zh-TW" altLang="zh-TW" dirty="0" smtClean="0"/>
              <a:t>組織</a:t>
            </a:r>
            <a:r>
              <a:rPr lang="zh-TW" altLang="zh-TW" dirty="0"/>
              <a:t>應保存資訊安全風險評鑑結果的文件化資訊。</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47</a:t>
            </a:fld>
            <a:endParaRPr lang="zh-TW" altLang="en-US"/>
          </a:p>
        </p:txBody>
      </p:sp>
    </p:spTree>
    <p:extLst>
      <p:ext uri="{BB962C8B-B14F-4D97-AF65-F5344CB8AC3E}">
        <p14:creationId xmlns:p14="http://schemas.microsoft.com/office/powerpoint/2010/main" val="4198577987"/>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8.3 </a:t>
            </a:r>
            <a:r>
              <a:rPr lang="zh-TW" altLang="zh-TW" sz="4600" kern="1200" dirty="0">
                <a:latin typeface="Times New Roman" pitchFamily="18" charset="0"/>
                <a:ea typeface="標楷體" pitchFamily="65" charset="-120"/>
                <a:cs typeface="Times New Roman" pitchFamily="18" charset="0"/>
              </a:rPr>
              <a:t>資訊安全</a:t>
            </a:r>
            <a:r>
              <a:rPr lang="zh-TW" altLang="zh-TW" sz="4600" kern="1200" dirty="0">
                <a:latin typeface="Times New Roman" pitchFamily="18" charset="0"/>
                <a:ea typeface="標楷體" pitchFamily="65" charset="-120"/>
                <a:cs typeface="Times New Roman" pitchFamily="18" charset="0"/>
              </a:rPr>
              <a:t>風險</a:t>
            </a:r>
            <a:r>
              <a:rPr lang="zh-TW" altLang="zh-TW" sz="4600" kern="1200" dirty="0">
                <a:latin typeface="Times New Roman" pitchFamily="18" charset="0"/>
                <a:ea typeface="標楷體" pitchFamily="65" charset="-120"/>
                <a:cs typeface="Times New Roman" pitchFamily="18" charset="0"/>
              </a:rPr>
              <a:t>處理</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組織應執行資訊安全風險處理計畫。</a:t>
            </a:r>
          </a:p>
          <a:p>
            <a:pPr marL="0" indent="0">
              <a:buNone/>
            </a:pPr>
            <a:endParaRPr lang="zh-TW" altLang="zh-TW" dirty="0"/>
          </a:p>
          <a:p>
            <a:pPr marL="0" indent="0">
              <a:buNone/>
            </a:pPr>
            <a:r>
              <a:rPr lang="zh-TW" altLang="zh-TW" dirty="0"/>
              <a:t>組織應保存資訊安全風險處理結果的文件化資訊。</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48</a:t>
            </a:fld>
            <a:endParaRPr lang="zh-TW" altLang="en-US"/>
          </a:p>
        </p:txBody>
      </p:sp>
    </p:spTree>
    <p:extLst>
      <p:ext uri="{BB962C8B-B14F-4D97-AF65-F5344CB8AC3E}">
        <p14:creationId xmlns:p14="http://schemas.microsoft.com/office/powerpoint/2010/main" val="4114183038"/>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9. </a:t>
            </a:r>
            <a:r>
              <a:rPr lang="zh-TW" altLang="zh-TW" b="1" dirty="0" smtClean="0">
                <a:latin typeface="Times New Roman" panose="02020603050405020304" pitchFamily="18" charset="0"/>
                <a:ea typeface="標楷體" panose="03000509000000000000" pitchFamily="65" charset="-120"/>
                <a:cs typeface="Times New Roman" panose="02020603050405020304" pitchFamily="18" charset="0"/>
              </a:rPr>
              <a:t>績效</a:t>
            </a:r>
            <a:r>
              <a:rPr lang="zh-TW" altLang="zh-TW" b="1" dirty="0">
                <a:latin typeface="Times New Roman" panose="02020603050405020304" pitchFamily="18" charset="0"/>
                <a:ea typeface="標楷體" panose="03000509000000000000" pitchFamily="65" charset="-120"/>
                <a:cs typeface="Times New Roman" panose="02020603050405020304" pitchFamily="18" charset="0"/>
              </a:rPr>
              <a:t>評估</a:t>
            </a:r>
            <a:endParaRPr lang="zh-TW" altLang="zh-TW"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D4DD71D-F50D-4105-A47F-9549A4B9F2F7}" type="slidenum">
              <a:rPr lang="zh-TW" altLang="en-US" smtClean="0"/>
              <a:t>49</a:t>
            </a:fld>
            <a:endParaRPr lang="zh-TW" altLang="en-US"/>
          </a:p>
        </p:txBody>
      </p:sp>
    </p:spTree>
    <p:extLst>
      <p:ext uri="{BB962C8B-B14F-4D97-AF65-F5344CB8AC3E}">
        <p14:creationId xmlns:p14="http://schemas.microsoft.com/office/powerpoint/2010/main" val="1123985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0.1</a:t>
            </a:r>
            <a:r>
              <a:rPr lang="zh-TW" altLang="en-US" dirty="0" smtClean="0"/>
              <a:t> 概述</a:t>
            </a:r>
            <a:endParaRPr lang="zh-TW" altLang="en-US" dirty="0"/>
          </a:p>
        </p:txBody>
      </p:sp>
      <p:sp>
        <p:nvSpPr>
          <p:cNvPr id="3" name="內容版面配置區 2"/>
          <p:cNvSpPr>
            <a:spLocks noGrp="1"/>
          </p:cNvSpPr>
          <p:nvPr>
            <p:ph idx="1"/>
          </p:nvPr>
        </p:nvSpPr>
        <p:spPr/>
        <p:txBody>
          <a:bodyPr/>
          <a:lstStyle/>
          <a:p>
            <a:pPr marL="0" indent="0">
              <a:buNone/>
            </a:pPr>
            <a:r>
              <a:rPr lang="zh-TW" altLang="zh-TW" dirty="0"/>
              <a:t>重要的事是，將資訊安全管理系統組織流程的一部分，並應與組織流程及整體管理架構整合；並應在流程、資訊系統與控制措施的設計中將資訊安全列入考量。可預期的是資訊安全管理系統實作將依組織需求加以達成</a:t>
            </a:r>
            <a:r>
              <a:rPr lang="zh-TW" altLang="zh-TW" dirty="0" smtClean="0"/>
              <a:t>。</a:t>
            </a:r>
            <a:endParaRPr lang="en-US" altLang="zh-TW" dirty="0" smtClean="0"/>
          </a:p>
          <a:p>
            <a:endParaRPr lang="en-US" altLang="zh-TW" dirty="0"/>
          </a:p>
          <a:p>
            <a:pPr marL="0" indent="0">
              <a:buNone/>
            </a:pPr>
            <a:r>
              <a:rPr lang="zh-TW" altLang="zh-TW" dirty="0"/>
              <a:t>本標準可由內部或外部團體使用評估組織達成本身資訊安全要求事項的能力。</a:t>
            </a:r>
          </a:p>
          <a:p>
            <a:endParaRPr lang="zh-TW" altLang="zh-TW" dirty="0"/>
          </a:p>
          <a:p>
            <a:endParaRPr lang="zh-TW" altLang="en-US" dirty="0"/>
          </a:p>
        </p:txBody>
      </p:sp>
    </p:spTree>
    <p:extLst>
      <p:ext uri="{BB962C8B-B14F-4D97-AF65-F5344CB8AC3E}">
        <p14:creationId xmlns:p14="http://schemas.microsoft.com/office/powerpoint/2010/main" val="2612257615"/>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9.1 </a:t>
            </a:r>
            <a:r>
              <a:rPr lang="zh-TW" altLang="zh-TW" sz="4600" kern="1200" dirty="0">
                <a:latin typeface="Times New Roman" pitchFamily="18" charset="0"/>
                <a:ea typeface="標楷體" pitchFamily="65" charset="-120"/>
                <a:cs typeface="Times New Roman" pitchFamily="18" charset="0"/>
              </a:rPr>
              <a:t>量</a:t>
            </a:r>
            <a:r>
              <a:rPr lang="zh-TW" altLang="zh-TW" sz="4600" kern="1200" dirty="0">
                <a:latin typeface="Times New Roman" pitchFamily="18" charset="0"/>
                <a:ea typeface="標楷體" pitchFamily="65" charset="-120"/>
                <a:cs typeface="Times New Roman" pitchFamily="18" charset="0"/>
              </a:rPr>
              <a:t>測、分析與評估</a:t>
            </a:r>
          </a:p>
        </p:txBody>
      </p:sp>
      <p:sp>
        <p:nvSpPr>
          <p:cNvPr id="3" name="內容版面配置區 2"/>
          <p:cNvSpPr>
            <a:spLocks noGrp="1"/>
          </p:cNvSpPr>
          <p:nvPr>
            <p:ph idx="1"/>
          </p:nvPr>
        </p:nvSpPr>
        <p:spPr/>
        <p:txBody>
          <a:bodyPr/>
          <a:lstStyle/>
          <a:p>
            <a:pPr marL="0" indent="0">
              <a:buNone/>
            </a:pPr>
            <a:r>
              <a:rPr lang="zh-TW" altLang="zh-TW" dirty="0"/>
              <a:t>組織應決定：</a:t>
            </a:r>
          </a:p>
          <a:p>
            <a:pPr marL="880110" lvl="1" indent="-514350">
              <a:buFont typeface="+mj-lt"/>
              <a:buAutoNum type="alphaUcPeriod"/>
            </a:pPr>
            <a:r>
              <a:rPr lang="zh-TW" altLang="zh-TW" dirty="0"/>
              <a:t>監視與量測項目，包含資訊安全流程與控制措施等；</a:t>
            </a:r>
          </a:p>
          <a:p>
            <a:pPr marL="880110" lvl="1" indent="-514350">
              <a:buFont typeface="+mj-lt"/>
              <a:buAutoNum type="alphaUcPeriod"/>
            </a:pPr>
            <a:r>
              <a:rPr lang="zh-TW" altLang="zh-TW" dirty="0"/>
              <a:t>監視、測量、分析與評估方法，並於可行時確認結果有效；</a:t>
            </a:r>
          </a:p>
          <a:p>
            <a:pPr marL="0" indent="0">
              <a:buNone/>
            </a:pPr>
            <a:r>
              <a:rPr lang="en-US" altLang="zh-TW" dirty="0"/>
              <a:t> </a:t>
            </a:r>
            <a:endParaRPr lang="zh-TW" altLang="zh-TW" dirty="0"/>
          </a:p>
          <a:p>
            <a:pPr marL="0" indent="0">
              <a:buNone/>
            </a:pPr>
            <a:r>
              <a:rPr lang="zh-TW" altLang="zh-TW" sz="2700" i="1" dirty="0"/>
              <a:t>備註：選擇的方法宜產生可以比較與重製結果，以確認其有效。</a:t>
            </a:r>
            <a:endParaRPr lang="zh-TW" altLang="zh-TW" sz="2700"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50</a:t>
            </a:fld>
            <a:endParaRPr lang="zh-TW" altLang="en-US"/>
          </a:p>
        </p:txBody>
      </p:sp>
    </p:spTree>
    <p:extLst>
      <p:ext uri="{BB962C8B-B14F-4D97-AF65-F5344CB8AC3E}">
        <p14:creationId xmlns:p14="http://schemas.microsoft.com/office/powerpoint/2010/main" val="3086058790"/>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9.1 </a:t>
            </a:r>
            <a:r>
              <a:rPr lang="zh-TW" altLang="zh-TW" sz="4600" kern="1200" dirty="0">
                <a:latin typeface="Times New Roman" pitchFamily="18" charset="0"/>
                <a:ea typeface="標楷體" pitchFamily="65" charset="-120"/>
                <a:cs typeface="Times New Roman" pitchFamily="18" charset="0"/>
              </a:rPr>
              <a:t>量測、分析與</a:t>
            </a:r>
            <a:r>
              <a:rPr lang="zh-TW" altLang="zh-TW" sz="4600" kern="1200" dirty="0">
                <a:latin typeface="Times New Roman" pitchFamily="18" charset="0"/>
                <a:ea typeface="標楷體" pitchFamily="65" charset="-120"/>
                <a:cs typeface="Times New Roman" pitchFamily="18" charset="0"/>
              </a:rPr>
              <a:t>評估</a:t>
            </a:r>
            <a:r>
              <a:rPr lang="en-US" altLang="zh-TW" sz="4600" kern="1200" dirty="0">
                <a:latin typeface="Times New Roman" pitchFamily="18" charset="0"/>
                <a:ea typeface="標楷體" pitchFamily="65" charset="-120"/>
                <a:cs typeface="Times New Roman" pitchFamily="18" charset="0"/>
              </a:rPr>
              <a:t> cont.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880110" lvl="1" indent="-514350">
              <a:buFont typeface="+mj-lt"/>
              <a:buAutoNum type="alphaUcPeriod" startAt="3"/>
            </a:pPr>
            <a:r>
              <a:rPr lang="zh-TW" altLang="zh-TW" dirty="0"/>
              <a:t>監視與量測執行時間；</a:t>
            </a:r>
          </a:p>
          <a:p>
            <a:pPr marL="880110" lvl="1" indent="-514350">
              <a:buFont typeface="+mj-lt"/>
              <a:buAutoNum type="alphaUcPeriod" startAt="3"/>
            </a:pPr>
            <a:r>
              <a:rPr lang="zh-TW" altLang="zh-TW" dirty="0"/>
              <a:t>監視與量測執行人員；</a:t>
            </a:r>
          </a:p>
          <a:p>
            <a:pPr marL="880110" lvl="1" indent="-514350">
              <a:buFont typeface="+mj-lt"/>
              <a:buAutoNum type="alphaUcPeriod" startAt="3"/>
            </a:pPr>
            <a:r>
              <a:rPr lang="zh-TW" altLang="zh-TW" dirty="0"/>
              <a:t>監視與量測結果應分析與評估時間；以及</a:t>
            </a:r>
          </a:p>
          <a:p>
            <a:pPr marL="880110" lvl="1" indent="-514350">
              <a:buFont typeface="+mj-lt"/>
              <a:buAutoNum type="alphaUcPeriod" startAt="3"/>
            </a:pPr>
            <a:r>
              <a:rPr lang="zh-TW" altLang="zh-TW" dirty="0"/>
              <a:t>分析與評估結果執行人員。</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51</a:t>
            </a:fld>
            <a:endParaRPr lang="zh-TW" altLang="en-US"/>
          </a:p>
        </p:txBody>
      </p:sp>
    </p:spTree>
    <p:extLst>
      <p:ext uri="{BB962C8B-B14F-4D97-AF65-F5344CB8AC3E}">
        <p14:creationId xmlns:p14="http://schemas.microsoft.com/office/powerpoint/2010/main" val="47880566"/>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9.2 </a:t>
            </a:r>
            <a:r>
              <a:rPr lang="zh-TW" altLang="zh-TW" sz="4600" kern="1200" dirty="0">
                <a:latin typeface="Times New Roman" pitchFamily="18" charset="0"/>
                <a:ea typeface="標楷體" pitchFamily="65" charset="-120"/>
                <a:cs typeface="Times New Roman" pitchFamily="18" charset="0"/>
              </a:rPr>
              <a:t>內部稽核</a:t>
            </a:r>
          </a:p>
        </p:txBody>
      </p:sp>
      <p:sp>
        <p:nvSpPr>
          <p:cNvPr id="3" name="內容版面配置區 2"/>
          <p:cNvSpPr>
            <a:spLocks noGrp="1"/>
          </p:cNvSpPr>
          <p:nvPr>
            <p:ph idx="1"/>
          </p:nvPr>
        </p:nvSpPr>
        <p:spPr/>
        <p:txBody>
          <a:bodyPr/>
          <a:lstStyle/>
          <a:p>
            <a:pPr marL="0" indent="0">
              <a:buNone/>
            </a:pPr>
            <a:r>
              <a:rPr lang="zh-TW" altLang="zh-TW" dirty="0"/>
              <a:t>組織應定期執行內部稽核以提供資訊，來確認資訊安全管理系統是否：</a:t>
            </a:r>
          </a:p>
          <a:p>
            <a:pPr marL="880110" lvl="1" indent="-514350">
              <a:buFont typeface="+mj-lt"/>
              <a:buAutoNum type="alphaUcPeriod"/>
            </a:pPr>
            <a:r>
              <a:rPr lang="zh-TW" altLang="zh-TW" dirty="0"/>
              <a:t>符合</a:t>
            </a:r>
          </a:p>
          <a:p>
            <a:pPr marL="1280160" lvl="2" indent="-457200">
              <a:buFont typeface="+mj-lt"/>
              <a:buAutoNum type="arabicPeriod"/>
            </a:pPr>
            <a:r>
              <a:rPr lang="zh-TW" altLang="zh-TW" dirty="0"/>
              <a:t>組織對資訊安全管理系統的要求事項；以及</a:t>
            </a:r>
          </a:p>
          <a:p>
            <a:pPr marL="1280160" lvl="2" indent="-457200">
              <a:buFont typeface="+mj-lt"/>
              <a:buAutoNum type="arabicPeriod"/>
            </a:pPr>
            <a:r>
              <a:rPr lang="zh-TW" altLang="zh-TW" dirty="0"/>
              <a:t>本標準的要求；</a:t>
            </a:r>
          </a:p>
          <a:p>
            <a:pPr marL="880110" lvl="1" indent="-514350">
              <a:buFont typeface="+mj-lt"/>
              <a:buAutoNum type="alphaUcPeriod"/>
            </a:pPr>
            <a:r>
              <a:rPr lang="zh-TW" altLang="zh-TW" dirty="0"/>
              <a:t>有效實行與維護。</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52</a:t>
            </a:fld>
            <a:endParaRPr lang="zh-TW" altLang="en-US"/>
          </a:p>
        </p:txBody>
      </p:sp>
    </p:spTree>
    <p:extLst>
      <p:ext uri="{BB962C8B-B14F-4D97-AF65-F5344CB8AC3E}">
        <p14:creationId xmlns:p14="http://schemas.microsoft.com/office/powerpoint/2010/main" val="139378020"/>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9.2 </a:t>
            </a:r>
            <a:r>
              <a:rPr lang="zh-TW" altLang="zh-TW" sz="4600" kern="1200" dirty="0">
                <a:latin typeface="Times New Roman" pitchFamily="18" charset="0"/>
                <a:ea typeface="標楷體" pitchFamily="65" charset="-120"/>
                <a:cs typeface="Times New Roman" pitchFamily="18" charset="0"/>
              </a:rPr>
              <a:t>內部</a:t>
            </a:r>
            <a:r>
              <a:rPr lang="zh-TW" altLang="zh-TW" sz="4600" kern="1200" dirty="0">
                <a:latin typeface="Times New Roman" pitchFamily="18" charset="0"/>
                <a:ea typeface="標楷體" pitchFamily="65" charset="-120"/>
                <a:cs typeface="Times New Roman" pitchFamily="18" charset="0"/>
              </a:rPr>
              <a:t>稽核</a:t>
            </a:r>
            <a:r>
              <a:rPr lang="en-US" altLang="zh-TW" sz="4600" kern="1200" dirty="0">
                <a:latin typeface="Times New Roman" pitchFamily="18" charset="0"/>
                <a:ea typeface="標楷體" pitchFamily="65" charset="-120"/>
                <a:cs typeface="Times New Roman" pitchFamily="18" charset="0"/>
              </a:rPr>
              <a:t> </a:t>
            </a:r>
            <a:r>
              <a:rPr lang="en-US" altLang="zh-TW" sz="4600" kern="1200" dirty="0">
                <a:latin typeface="Times New Roman" pitchFamily="18" charset="0"/>
                <a:ea typeface="標楷體" pitchFamily="65" charset="-120"/>
                <a:cs typeface="Times New Roman" pitchFamily="18" charset="0"/>
              </a:rPr>
              <a:t>cont</a:t>
            </a:r>
            <a:r>
              <a:rPr lang="en-US" altLang="zh-TW" sz="4600" kern="1200" dirty="0">
                <a:latin typeface="Times New Roman" pitchFamily="18" charset="0"/>
                <a:ea typeface="標楷體" pitchFamily="65" charset="-120"/>
                <a:cs typeface="Times New Roman" pitchFamily="18" charset="0"/>
              </a:rPr>
              <a: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組織應：</a:t>
            </a:r>
          </a:p>
          <a:p>
            <a:pPr marL="880110" lvl="1" indent="-514350">
              <a:buFont typeface="+mj-lt"/>
              <a:buAutoNum type="alphaUcPeriod" startAt="3"/>
            </a:pPr>
            <a:r>
              <a:rPr lang="zh-TW" altLang="zh-TW" dirty="0"/>
              <a:t>規劃、建立、實作與維護稽核方案，包含頻率、方法、責任、規劃要求事項與報告等。稽核方案應將受機流程的重要性與前次稽核的結果；</a:t>
            </a:r>
          </a:p>
          <a:p>
            <a:pPr marL="880110" lvl="1" indent="-514350">
              <a:buFont typeface="+mj-lt"/>
              <a:buAutoNum type="alphaUcPeriod" startAt="3"/>
            </a:pPr>
            <a:r>
              <a:rPr lang="zh-TW" altLang="zh-TW" dirty="0"/>
              <a:t>界定稽核準則與稽核範圍</a:t>
            </a:r>
          </a:p>
          <a:p>
            <a:pPr marL="880110" lvl="1" indent="-514350">
              <a:buFont typeface="+mj-lt"/>
              <a:buAutoNum type="alphaUcPeriod" startAt="3"/>
            </a:pPr>
            <a:r>
              <a:rPr lang="zh-TW" altLang="zh-TW" dirty="0"/>
              <a:t>稽核員選擇與稽核執行應確保稽核流程的客觀性與公平性；</a:t>
            </a:r>
          </a:p>
          <a:p>
            <a:pPr marL="880110" lvl="1" indent="-514350">
              <a:buFont typeface="+mj-lt"/>
              <a:buAutoNum type="alphaUcPeriod" startAt="3"/>
            </a:pPr>
            <a:r>
              <a:rPr lang="zh-TW" altLang="zh-TW" dirty="0"/>
              <a:t>確保稽核結果向相關管理單位報告；以及</a:t>
            </a:r>
          </a:p>
          <a:p>
            <a:pPr marL="880110" lvl="1" indent="-514350">
              <a:buFont typeface="+mj-lt"/>
              <a:buAutoNum type="alphaUcPeriod" startAt="3"/>
            </a:pPr>
            <a:r>
              <a:rPr lang="zh-TW" altLang="zh-TW" dirty="0"/>
              <a:t>保存作為稽核方案與稽核結果證據的文件化資訊。</a:t>
            </a:r>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53</a:t>
            </a:fld>
            <a:endParaRPr lang="zh-TW" altLang="en-US"/>
          </a:p>
        </p:txBody>
      </p:sp>
    </p:spTree>
    <p:extLst>
      <p:ext uri="{BB962C8B-B14F-4D97-AF65-F5344CB8AC3E}">
        <p14:creationId xmlns:p14="http://schemas.microsoft.com/office/powerpoint/2010/main" val="2838877693"/>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9.3 </a:t>
            </a:r>
            <a:r>
              <a:rPr lang="zh-TW" altLang="zh-TW" sz="4600" kern="1200" dirty="0">
                <a:latin typeface="Times New Roman" pitchFamily="18" charset="0"/>
                <a:ea typeface="標楷體" pitchFamily="65" charset="-120"/>
                <a:cs typeface="Times New Roman" pitchFamily="18" charset="0"/>
              </a:rPr>
              <a:t>管理</a:t>
            </a:r>
            <a:r>
              <a:rPr lang="zh-TW" altLang="zh-TW" sz="4600" kern="1200" dirty="0">
                <a:latin typeface="Times New Roman" pitchFamily="18" charset="0"/>
                <a:ea typeface="標楷體" pitchFamily="65" charset="-120"/>
                <a:cs typeface="Times New Roman" pitchFamily="18" charset="0"/>
              </a:rPr>
              <a:t>審查</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sz="3200" dirty="0"/>
              <a:t>高階管理階層應定期審查組織</a:t>
            </a:r>
            <a:r>
              <a:rPr lang="en-US" altLang="zh-TW" sz="3200" dirty="0"/>
              <a:t>ISMS</a:t>
            </a:r>
            <a:r>
              <a:rPr lang="zh-TW" altLang="zh-TW" sz="3200" dirty="0"/>
              <a:t>已持續確保適切性、合適性與有效性。</a:t>
            </a:r>
          </a:p>
          <a:p>
            <a:pPr marL="0" indent="0">
              <a:buNone/>
            </a:pPr>
            <a:r>
              <a:rPr lang="zh-TW" altLang="zh-TW" sz="3200" dirty="0" smtClean="0"/>
              <a:t>管理</a:t>
            </a:r>
            <a:r>
              <a:rPr lang="zh-TW" altLang="zh-TW" sz="3200" dirty="0"/>
              <a:t>審查應考量：</a:t>
            </a:r>
          </a:p>
          <a:p>
            <a:pPr marL="880110" lvl="1" indent="-514350">
              <a:buFont typeface="+mj-lt"/>
              <a:buAutoNum type="alphaUcPeriod"/>
            </a:pPr>
            <a:r>
              <a:rPr lang="zh-TW" altLang="zh-TW" dirty="0"/>
              <a:t>前次管審措施狀態；</a:t>
            </a:r>
          </a:p>
          <a:p>
            <a:pPr marL="880110" lvl="1" indent="-514350">
              <a:buFont typeface="+mj-lt"/>
              <a:buAutoNum type="alphaUcPeriod"/>
            </a:pPr>
            <a:r>
              <a:rPr lang="zh-TW" altLang="zh-TW" dirty="0"/>
              <a:t>資訊安全管理系統內外部議題的變更；</a:t>
            </a:r>
          </a:p>
          <a:p>
            <a:pPr marL="880110" lvl="1" indent="-514350">
              <a:buFont typeface="+mj-lt"/>
              <a:buAutoNum type="alphaUcPeriod"/>
            </a:pPr>
            <a:r>
              <a:rPr lang="zh-TW" altLang="zh-TW" dirty="0"/>
              <a:t>資訊安全績效回饋，包含下列趨勢；</a:t>
            </a:r>
          </a:p>
          <a:p>
            <a:pPr marL="1280160" lvl="2" indent="-457200">
              <a:buFont typeface="+mj-lt"/>
              <a:buAutoNum type="arabicPeriod"/>
            </a:pPr>
            <a:r>
              <a:rPr lang="zh-TW" altLang="zh-TW" dirty="0"/>
              <a:t>不符合事項與矯正措施；</a:t>
            </a:r>
          </a:p>
          <a:p>
            <a:pPr marL="1280160" lvl="2" indent="-457200">
              <a:buFont typeface="+mj-lt"/>
              <a:buAutoNum type="arabicPeriod"/>
            </a:pPr>
            <a:r>
              <a:rPr lang="zh-TW" altLang="zh-TW" dirty="0"/>
              <a:t>監視與量測結果；</a:t>
            </a:r>
          </a:p>
          <a:p>
            <a:pPr marL="1280160" lvl="2" indent="-457200">
              <a:buFont typeface="+mj-lt"/>
              <a:buAutoNum type="arabicPeriod"/>
            </a:pPr>
            <a:r>
              <a:rPr lang="zh-TW" altLang="zh-TW" dirty="0"/>
              <a:t>稽核結果；以及</a:t>
            </a:r>
          </a:p>
          <a:p>
            <a:pPr marL="1280160" lvl="2" indent="-457200">
              <a:buFont typeface="+mj-lt"/>
              <a:buAutoNum type="arabicPeriod"/>
            </a:pPr>
            <a:r>
              <a:rPr lang="zh-TW" altLang="zh-TW" dirty="0"/>
              <a:t>資訊安全目標符合度；</a:t>
            </a:r>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54</a:t>
            </a:fld>
            <a:endParaRPr lang="zh-TW" altLang="en-US"/>
          </a:p>
        </p:txBody>
      </p:sp>
    </p:spTree>
    <p:extLst>
      <p:ext uri="{BB962C8B-B14F-4D97-AF65-F5344CB8AC3E}">
        <p14:creationId xmlns:p14="http://schemas.microsoft.com/office/powerpoint/2010/main" val="3975523194"/>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9.3 </a:t>
            </a:r>
            <a:r>
              <a:rPr lang="zh-TW" altLang="zh-TW" sz="4600" kern="1200" dirty="0">
                <a:latin typeface="Times New Roman" pitchFamily="18" charset="0"/>
                <a:ea typeface="標楷體" pitchFamily="65" charset="-120"/>
                <a:cs typeface="Times New Roman" pitchFamily="18" charset="0"/>
              </a:rPr>
              <a:t>管理</a:t>
            </a:r>
            <a:r>
              <a:rPr lang="zh-TW" altLang="zh-TW" sz="4600" kern="1200" dirty="0">
                <a:latin typeface="Times New Roman" pitchFamily="18" charset="0"/>
                <a:ea typeface="標楷體" pitchFamily="65" charset="-120"/>
                <a:cs typeface="Times New Roman" pitchFamily="18" charset="0"/>
              </a:rPr>
              <a:t>審查</a:t>
            </a:r>
            <a:r>
              <a:rPr lang="en-US" altLang="zh-TW" sz="4600" kern="1200" dirty="0">
                <a:latin typeface="Times New Roman" pitchFamily="18" charset="0"/>
                <a:ea typeface="標楷體" pitchFamily="65" charset="-120"/>
                <a:cs typeface="Times New Roman" pitchFamily="18" charset="0"/>
              </a:rPr>
              <a:t> cont.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880110" lvl="1" indent="-514350">
              <a:buFont typeface="+mj-lt"/>
              <a:buAutoNum type="alphaUcPeriod" startAt="4"/>
            </a:pPr>
            <a:r>
              <a:rPr lang="zh-TW" altLang="zh-TW" dirty="0"/>
              <a:t>利害相關團體回饋；</a:t>
            </a:r>
          </a:p>
          <a:p>
            <a:pPr marL="880110" lvl="1" indent="-514350">
              <a:buFont typeface="+mj-lt"/>
              <a:buAutoNum type="alphaUcPeriod" startAt="4"/>
            </a:pPr>
            <a:r>
              <a:rPr lang="zh-TW" altLang="zh-TW" dirty="0"/>
              <a:t>風險評鑑結果與風險處理計畫狀態；以及</a:t>
            </a:r>
          </a:p>
          <a:p>
            <a:pPr marL="880110" lvl="1" indent="-514350">
              <a:buFont typeface="+mj-lt"/>
              <a:buAutoNum type="alphaUcPeriod" startAt="4"/>
            </a:pPr>
            <a:r>
              <a:rPr lang="zh-TW" altLang="zh-TW" dirty="0"/>
              <a:t>持續改善的機會。</a:t>
            </a:r>
          </a:p>
          <a:p>
            <a:pPr marL="0" indent="0">
              <a:buNone/>
            </a:pPr>
            <a:r>
              <a:rPr lang="zh-TW" altLang="zh-TW" sz="3200" dirty="0"/>
              <a:t>管理審查的輸出項目應包含資訊安全管理系統持續改善機會與變更需求的決策。</a:t>
            </a:r>
          </a:p>
          <a:p>
            <a:pPr marL="0" indent="0">
              <a:buNone/>
            </a:pPr>
            <a:r>
              <a:rPr lang="en-US" altLang="zh-TW" sz="3200" dirty="0"/>
              <a:t> </a:t>
            </a:r>
            <a:endParaRPr lang="zh-TW" altLang="zh-TW" sz="3200" dirty="0"/>
          </a:p>
          <a:p>
            <a:pPr marL="0" indent="0">
              <a:buNone/>
            </a:pPr>
            <a:r>
              <a:rPr lang="zh-TW" altLang="zh-TW" sz="3200" dirty="0"/>
              <a:t>組織應保存作為管理審查結果證據的文件化資訊。</a:t>
            </a:r>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55</a:t>
            </a:fld>
            <a:endParaRPr lang="zh-TW" altLang="en-US"/>
          </a:p>
        </p:txBody>
      </p:sp>
    </p:spTree>
    <p:extLst>
      <p:ext uri="{BB962C8B-B14F-4D97-AF65-F5344CB8AC3E}">
        <p14:creationId xmlns:p14="http://schemas.microsoft.com/office/powerpoint/2010/main" val="2903425546"/>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10. </a:t>
            </a:r>
            <a:r>
              <a:rPr lang="zh-TW" altLang="zh-TW" b="1" dirty="0" smtClean="0">
                <a:latin typeface="Times New Roman" panose="02020603050405020304" pitchFamily="18" charset="0"/>
                <a:ea typeface="標楷體" panose="03000509000000000000" pitchFamily="65" charset="-120"/>
                <a:cs typeface="Times New Roman" panose="02020603050405020304" pitchFamily="18" charset="0"/>
              </a:rPr>
              <a:t>改善</a:t>
            </a:r>
            <a:endParaRPr lang="zh-TW" altLang="zh-TW"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D4DD71D-F50D-4105-A47F-9549A4B9F2F7}" type="slidenum">
              <a:rPr lang="zh-TW" altLang="en-US" smtClean="0"/>
              <a:t>56</a:t>
            </a:fld>
            <a:endParaRPr lang="zh-TW" altLang="en-US"/>
          </a:p>
        </p:txBody>
      </p:sp>
    </p:spTree>
    <p:extLst>
      <p:ext uri="{BB962C8B-B14F-4D97-AF65-F5344CB8AC3E}">
        <p14:creationId xmlns:p14="http://schemas.microsoft.com/office/powerpoint/2010/main" val="10319465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10.1</a:t>
            </a:r>
            <a:r>
              <a:rPr lang="en-US" altLang="zh-TW" sz="4600" kern="1200" dirty="0">
                <a:latin typeface="Times New Roman" pitchFamily="18" charset="0"/>
                <a:ea typeface="標楷體" pitchFamily="65" charset="-120"/>
                <a:cs typeface="Times New Roman" pitchFamily="18" charset="0"/>
              </a:rPr>
              <a:t> </a:t>
            </a:r>
            <a:r>
              <a:rPr lang="zh-TW" altLang="zh-TW" sz="4600" kern="1200" dirty="0">
                <a:latin typeface="Times New Roman" pitchFamily="18" charset="0"/>
                <a:ea typeface="標楷體" pitchFamily="65" charset="-120"/>
                <a:cs typeface="Times New Roman" pitchFamily="18" charset="0"/>
              </a:rPr>
              <a:t>不</a:t>
            </a:r>
            <a:r>
              <a:rPr lang="zh-TW" altLang="zh-TW" sz="4600" kern="1200" dirty="0">
                <a:latin typeface="Times New Roman" pitchFamily="18" charset="0"/>
                <a:ea typeface="標楷體" pitchFamily="65" charset="-120"/>
                <a:cs typeface="Times New Roman" pitchFamily="18" charset="0"/>
              </a:rPr>
              <a:t>符合事項與矯正</a:t>
            </a:r>
            <a:r>
              <a:rPr lang="zh-TW" altLang="zh-TW" sz="4600" kern="1200" dirty="0">
                <a:latin typeface="Times New Roman" pitchFamily="18" charset="0"/>
                <a:ea typeface="標楷體" pitchFamily="65" charset="-120"/>
                <a:cs typeface="Times New Roman" pitchFamily="18" charset="0"/>
              </a:rPr>
              <a:t>措施</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0" indent="0">
              <a:buNone/>
            </a:pPr>
            <a:r>
              <a:rPr lang="zh-TW" altLang="zh-TW" dirty="0"/>
              <a:t>不符合事項發生時，組織應：</a:t>
            </a:r>
          </a:p>
          <a:p>
            <a:pPr marL="880110" lvl="1" indent="-514350">
              <a:buFont typeface="+mj-lt"/>
              <a:buAutoNum type="alphaUcPeriod"/>
            </a:pPr>
            <a:r>
              <a:rPr lang="zh-TW" altLang="zh-TW" dirty="0"/>
              <a:t>因應不符合事項，並於可行時：</a:t>
            </a:r>
          </a:p>
          <a:p>
            <a:pPr marL="1280160" lvl="2" indent="-457200">
              <a:buFont typeface="+mj-lt"/>
              <a:buAutoNum type="arabicPeriod"/>
            </a:pPr>
            <a:r>
              <a:rPr lang="zh-TW" altLang="zh-TW" dirty="0"/>
              <a:t>採取措施控制與矯正；以及</a:t>
            </a:r>
          </a:p>
          <a:p>
            <a:pPr marL="1280160" lvl="2" indent="-457200">
              <a:buFont typeface="+mj-lt"/>
              <a:buAutoNum type="arabicPeriod"/>
            </a:pPr>
            <a:r>
              <a:rPr lang="zh-TW" altLang="zh-TW" dirty="0"/>
              <a:t>處理其後果</a:t>
            </a:r>
          </a:p>
          <a:p>
            <a:pPr marL="880110" lvl="1" indent="-514350">
              <a:buFont typeface="+mj-lt"/>
              <a:buAutoNum type="alphaUcPeriod"/>
            </a:pPr>
            <a:r>
              <a:rPr lang="zh-TW" altLang="zh-TW" dirty="0"/>
              <a:t>評估消除不符合事項原因措施，以使其不在發生的需求：</a:t>
            </a:r>
          </a:p>
          <a:p>
            <a:pPr marL="1280160" lvl="2" indent="-457200">
              <a:buFont typeface="+mj-lt"/>
              <a:buAutoNum type="arabicPeriod"/>
            </a:pPr>
            <a:r>
              <a:rPr lang="zh-TW" altLang="zh-TW" dirty="0"/>
              <a:t>審查不符合事項；</a:t>
            </a:r>
          </a:p>
          <a:p>
            <a:pPr marL="1280160" lvl="2" indent="-457200">
              <a:buFont typeface="+mj-lt"/>
              <a:buAutoNum type="arabicPeriod"/>
            </a:pPr>
            <a:r>
              <a:rPr lang="zh-TW" altLang="zh-TW" dirty="0"/>
              <a:t>決定不符合事項的原因；以及</a:t>
            </a:r>
          </a:p>
          <a:p>
            <a:pPr marL="1280160" lvl="2" indent="-457200">
              <a:buFont typeface="+mj-lt"/>
              <a:buAutoNum type="arabicPeriod"/>
            </a:pPr>
            <a:r>
              <a:rPr lang="zh-TW" altLang="zh-TW" dirty="0"/>
              <a:t>決定相似的不符合事項是否存在或可能發生；</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57</a:t>
            </a:fld>
            <a:endParaRPr lang="zh-TW" altLang="en-US"/>
          </a:p>
        </p:txBody>
      </p:sp>
    </p:spTree>
    <p:extLst>
      <p:ext uri="{BB962C8B-B14F-4D97-AF65-F5344CB8AC3E}">
        <p14:creationId xmlns:p14="http://schemas.microsoft.com/office/powerpoint/2010/main" val="2788401644"/>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10.1 </a:t>
            </a:r>
            <a:r>
              <a:rPr lang="zh-TW" altLang="zh-TW" sz="4600" kern="1200" dirty="0">
                <a:latin typeface="Times New Roman" pitchFamily="18" charset="0"/>
                <a:ea typeface="標楷體" pitchFamily="65" charset="-120"/>
                <a:cs typeface="Times New Roman" pitchFamily="18" charset="0"/>
              </a:rPr>
              <a:t>不符合事項與矯正</a:t>
            </a:r>
            <a:r>
              <a:rPr lang="zh-TW" altLang="zh-TW" sz="4600" kern="1200" dirty="0">
                <a:latin typeface="Times New Roman" pitchFamily="18" charset="0"/>
                <a:ea typeface="標楷體" pitchFamily="65" charset="-120"/>
                <a:cs typeface="Times New Roman" pitchFamily="18" charset="0"/>
              </a:rPr>
              <a:t>措施</a:t>
            </a:r>
            <a:r>
              <a:rPr lang="en-US" altLang="zh-TW" sz="4600" kern="1200" dirty="0">
                <a:latin typeface="Times New Roman" pitchFamily="18" charset="0"/>
                <a:ea typeface="標楷體" pitchFamily="65" charset="-120"/>
                <a:cs typeface="Times New Roman" pitchFamily="18" charset="0"/>
              </a:rPr>
              <a:t> cont.</a:t>
            </a:r>
            <a:endParaRPr lang="zh-TW" altLang="en-US" sz="4600" kern="12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lstStyle/>
          <a:p>
            <a:pPr marL="880110" lvl="1" indent="-514350">
              <a:buFont typeface="+mj-lt"/>
              <a:buAutoNum type="alphaUcPeriod" startAt="3"/>
            </a:pPr>
            <a:r>
              <a:rPr lang="zh-TW" altLang="zh-TW" dirty="0"/>
              <a:t>實行所需的措施；</a:t>
            </a:r>
          </a:p>
          <a:p>
            <a:pPr marL="880110" lvl="1" indent="-514350">
              <a:buFont typeface="+mj-lt"/>
              <a:buAutoNum type="alphaUcPeriod" startAt="3"/>
            </a:pPr>
            <a:r>
              <a:rPr lang="zh-TW" altLang="zh-TW" dirty="0"/>
              <a:t>審查採取措施有效性；以及</a:t>
            </a:r>
          </a:p>
          <a:p>
            <a:pPr marL="880110" lvl="1" indent="-514350">
              <a:buFont typeface="+mj-lt"/>
              <a:buAutoNum type="alphaUcPeriod" startAt="3"/>
            </a:pPr>
            <a:r>
              <a:rPr lang="zh-TW" altLang="zh-TW" dirty="0"/>
              <a:t>於需要時，對</a:t>
            </a:r>
            <a:r>
              <a:rPr lang="en-US" altLang="zh-TW" dirty="0"/>
              <a:t>ISMS</a:t>
            </a:r>
            <a:r>
              <a:rPr lang="zh-TW" altLang="zh-TW" dirty="0"/>
              <a:t>進行變更。</a:t>
            </a:r>
          </a:p>
          <a:p>
            <a:pPr marL="0" indent="0">
              <a:buNone/>
            </a:pPr>
            <a:r>
              <a:rPr lang="zh-TW" altLang="zh-TW" dirty="0"/>
              <a:t>矯正措施應切合不符合事項所受到的影響。</a:t>
            </a:r>
          </a:p>
          <a:p>
            <a:pPr marL="0" indent="0">
              <a:buNone/>
            </a:pPr>
            <a:r>
              <a:rPr lang="zh-TW" altLang="zh-TW" dirty="0"/>
              <a:t>組織應保存文件化資訊以作為下列的證據：</a:t>
            </a:r>
          </a:p>
          <a:p>
            <a:pPr marL="880110" lvl="1" indent="-514350">
              <a:buFont typeface="+mj-lt"/>
              <a:buAutoNum type="alphaUcPeriod" startAt="6"/>
            </a:pPr>
            <a:r>
              <a:rPr lang="zh-TW" altLang="zh-TW" dirty="0"/>
              <a:t>不符合事項本質與所採取措施；</a:t>
            </a:r>
          </a:p>
          <a:p>
            <a:pPr marL="880110" lvl="1" indent="-514350">
              <a:buFont typeface="+mj-lt"/>
              <a:buAutoNum type="alphaUcPeriod" startAt="6"/>
            </a:pPr>
            <a:r>
              <a:rPr lang="zh-TW" altLang="zh-TW" dirty="0"/>
              <a:t>矯正措施的結果。</a:t>
            </a:r>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58</a:t>
            </a:fld>
            <a:endParaRPr lang="zh-TW" altLang="en-US"/>
          </a:p>
        </p:txBody>
      </p:sp>
    </p:spTree>
    <p:extLst>
      <p:ext uri="{BB962C8B-B14F-4D97-AF65-F5344CB8AC3E}">
        <p14:creationId xmlns:p14="http://schemas.microsoft.com/office/powerpoint/2010/main" val="584727452"/>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kern="1200" dirty="0">
                <a:latin typeface="Times New Roman" pitchFamily="18" charset="0"/>
                <a:ea typeface="標楷體" pitchFamily="65" charset="-120"/>
                <a:cs typeface="Times New Roman" pitchFamily="18" charset="0"/>
              </a:rPr>
              <a:t>10.2 </a:t>
            </a:r>
            <a:r>
              <a:rPr lang="zh-TW" altLang="zh-TW" sz="4600" kern="1200" dirty="0">
                <a:latin typeface="Times New Roman" pitchFamily="18" charset="0"/>
                <a:ea typeface="標楷體" pitchFamily="65" charset="-120"/>
                <a:cs typeface="Times New Roman" pitchFamily="18" charset="0"/>
              </a:rPr>
              <a:t>持續改善</a:t>
            </a:r>
          </a:p>
        </p:txBody>
      </p:sp>
      <p:sp>
        <p:nvSpPr>
          <p:cNvPr id="3" name="內容版面配置區 2"/>
          <p:cNvSpPr>
            <a:spLocks noGrp="1"/>
          </p:cNvSpPr>
          <p:nvPr>
            <p:ph idx="1"/>
          </p:nvPr>
        </p:nvSpPr>
        <p:spPr/>
        <p:txBody>
          <a:bodyPr/>
          <a:lstStyle/>
          <a:p>
            <a:pPr marL="0" indent="0">
              <a:buNone/>
            </a:pPr>
            <a:r>
              <a:rPr lang="zh-TW" altLang="zh-TW" dirty="0"/>
              <a:t>組織應持續改善</a:t>
            </a:r>
            <a:r>
              <a:rPr lang="en-US" altLang="zh-TW" dirty="0"/>
              <a:t>ISMS</a:t>
            </a:r>
            <a:r>
              <a:rPr lang="zh-TW" altLang="zh-TW" dirty="0"/>
              <a:t>的適切性、合適性與有效性。</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59</a:t>
            </a:fld>
            <a:endParaRPr lang="zh-TW" altLang="en-US"/>
          </a:p>
        </p:txBody>
      </p:sp>
    </p:spTree>
    <p:extLst>
      <p:ext uri="{BB962C8B-B14F-4D97-AF65-F5344CB8AC3E}">
        <p14:creationId xmlns:p14="http://schemas.microsoft.com/office/powerpoint/2010/main" val="293244955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0.1</a:t>
            </a:r>
            <a:r>
              <a:rPr lang="zh-TW" altLang="en-US" dirty="0" smtClean="0"/>
              <a:t> 概述</a:t>
            </a:r>
            <a:endParaRPr lang="zh-TW" altLang="en-US" dirty="0"/>
          </a:p>
        </p:txBody>
      </p:sp>
      <p:sp>
        <p:nvSpPr>
          <p:cNvPr id="3" name="內容版面配置區 2"/>
          <p:cNvSpPr>
            <a:spLocks noGrp="1"/>
          </p:cNvSpPr>
          <p:nvPr>
            <p:ph idx="1"/>
          </p:nvPr>
        </p:nvSpPr>
        <p:spPr/>
        <p:txBody>
          <a:bodyPr/>
          <a:lstStyle/>
          <a:p>
            <a:pPr marL="0" indent="0">
              <a:buNone/>
            </a:pPr>
            <a:r>
              <a:rPr lang="zh-TW" altLang="zh-TW" dirty="0" smtClean="0"/>
              <a:t>本</a:t>
            </a:r>
            <a:r>
              <a:rPr lang="zh-TW" altLang="zh-TW" dirty="0"/>
              <a:t>標準要求市鄉的排列順序並不能用以反映其中要程度，或作為實作的優先順序。所驢列之編號僅作為參考之用</a:t>
            </a:r>
            <a:r>
              <a:rPr lang="zh-TW" altLang="zh-TW" dirty="0" smtClean="0"/>
              <a:t>。</a:t>
            </a:r>
            <a:endParaRPr lang="en-US" altLang="zh-TW" dirty="0" smtClean="0"/>
          </a:p>
          <a:p>
            <a:endParaRPr lang="en-US" altLang="zh-TW" dirty="0"/>
          </a:p>
          <a:p>
            <a:pPr marL="0" indent="0">
              <a:buNone/>
            </a:pPr>
            <a:r>
              <a:rPr lang="en-US" altLang="zh-TW" dirty="0"/>
              <a:t>ISO/IEC 27000</a:t>
            </a:r>
            <a:r>
              <a:rPr lang="zh-TW" altLang="zh-TW" dirty="0"/>
              <a:t>描述資訊安全管理系統的概述與字彙，以提供所有資訊安全管理系統標準家族</a:t>
            </a:r>
            <a:r>
              <a:rPr lang="en-US" altLang="zh-TW" dirty="0"/>
              <a:t> (</a:t>
            </a:r>
            <a:r>
              <a:rPr lang="zh-TW" altLang="zh-TW" dirty="0"/>
              <a:t>包含</a:t>
            </a:r>
            <a:r>
              <a:rPr lang="en-US" altLang="zh-TW" dirty="0"/>
              <a:t> ISO/IEC 27003, ISO/IEC 2004 and ISO/IEC 27005),</a:t>
            </a:r>
            <a:r>
              <a:rPr lang="zh-TW" altLang="zh-TW" dirty="0"/>
              <a:t>的相關用語與釋義。</a:t>
            </a:r>
          </a:p>
          <a:p>
            <a:endParaRPr lang="zh-TW" altLang="zh-TW" dirty="0"/>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6</a:t>
            </a:fld>
            <a:endParaRPr lang="zh-TW" altLang="en-US"/>
          </a:p>
        </p:txBody>
      </p:sp>
    </p:spTree>
    <p:extLst>
      <p:ext uri="{BB962C8B-B14F-4D97-AF65-F5344CB8AC3E}">
        <p14:creationId xmlns:p14="http://schemas.microsoft.com/office/powerpoint/2010/main" val="88920458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dirty="0" smtClean="0">
                <a:latin typeface="Times New Roman" panose="02020603050405020304" pitchFamily="18" charset="0"/>
                <a:ea typeface="標楷體" panose="03000509000000000000" pitchFamily="65" charset="-120"/>
                <a:cs typeface="Times New Roman" panose="02020603050405020304" pitchFamily="18" charset="0"/>
              </a:rPr>
              <a:t>0.2</a:t>
            </a:r>
            <a:r>
              <a:rPr lang="zh-TW" altLang="en-US" sz="4600" dirty="0" smtClean="0">
                <a:latin typeface="標楷體" panose="03000509000000000000" pitchFamily="65" charset="-120"/>
                <a:ea typeface="標楷體" panose="03000509000000000000" pitchFamily="65" charset="-120"/>
              </a:rPr>
              <a:t> </a:t>
            </a:r>
            <a:r>
              <a:rPr lang="zh-TW" altLang="zh-TW" sz="4600" dirty="0" smtClean="0">
                <a:latin typeface="標楷體" panose="03000509000000000000" pitchFamily="65" charset="-120"/>
                <a:ea typeface="標楷體" panose="03000509000000000000" pitchFamily="65" charset="-120"/>
              </a:rPr>
              <a:t>與其</a:t>
            </a:r>
            <a:r>
              <a:rPr lang="zh-TW" altLang="zh-TW" sz="4600" dirty="0">
                <a:latin typeface="標楷體" panose="03000509000000000000" pitchFamily="65" charset="-120"/>
                <a:ea typeface="標楷體" panose="03000509000000000000" pitchFamily="65" charset="-120"/>
              </a:rPr>
              <a:t>他管理系統之</a:t>
            </a:r>
            <a:r>
              <a:rPr lang="zh-TW" altLang="zh-TW" sz="4600" dirty="0" smtClean="0">
                <a:latin typeface="標楷體" panose="03000509000000000000" pitchFamily="65" charset="-120"/>
                <a:ea typeface="標楷體" panose="03000509000000000000" pitchFamily="65" charset="-120"/>
              </a:rPr>
              <a:t>相容性</a:t>
            </a:r>
            <a:endParaRPr lang="zh-TW" altLang="en-US" sz="46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pPr marL="0" indent="0">
              <a:buNone/>
            </a:pPr>
            <a:r>
              <a:rPr lang="zh-TW" altLang="zh-TW" dirty="0"/>
              <a:t>本標準採用高階架構，相同的刺條款標，相同的內容，共通的用語，以及界定於</a:t>
            </a:r>
            <a:r>
              <a:rPr lang="en-US" altLang="zh-TW" dirty="0"/>
              <a:t>Annex SL of ISO/IEC Directives, Part 1 , Consolidated ISO Supplement,</a:t>
            </a:r>
            <a:r>
              <a:rPr lang="zh-TW" altLang="zh-TW" dirty="0"/>
              <a:t>的核心定義，因此可以維持與其他採用</a:t>
            </a:r>
            <a:r>
              <a:rPr lang="en-US" altLang="zh-TW" dirty="0"/>
              <a:t>Annex SL</a:t>
            </a:r>
            <a:r>
              <a:rPr lang="zh-TW" altLang="zh-TW" dirty="0"/>
              <a:t>管理系統的標準的一致性</a:t>
            </a:r>
            <a:r>
              <a:rPr lang="zh-TW" altLang="zh-TW" dirty="0" smtClean="0"/>
              <a:t>。</a:t>
            </a:r>
            <a:endParaRPr lang="en-US" altLang="zh-TW" dirty="0" smtClean="0"/>
          </a:p>
          <a:p>
            <a:endParaRPr lang="en-US" altLang="zh-TW" dirty="0"/>
          </a:p>
          <a:p>
            <a:pPr marL="0" indent="0">
              <a:buNone/>
            </a:pPr>
            <a:r>
              <a:rPr lang="zh-TW" altLang="zh-TW" dirty="0"/>
              <a:t>定義於</a:t>
            </a:r>
            <a:r>
              <a:rPr lang="en-US" altLang="zh-TW" dirty="0"/>
              <a:t>Annex SL </a:t>
            </a:r>
            <a:r>
              <a:rPr lang="zh-TW" altLang="zh-TW" dirty="0"/>
              <a:t>的通用方法，對於選擇利用單一管理系統來遵循兩種以上管理系統要求的組織，將是非常有用的。</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7</a:t>
            </a:fld>
            <a:endParaRPr lang="zh-TW" altLang="en-US"/>
          </a:p>
        </p:txBody>
      </p:sp>
    </p:spTree>
    <p:extLst>
      <p:ext uri="{BB962C8B-B14F-4D97-AF65-F5344CB8AC3E}">
        <p14:creationId xmlns:p14="http://schemas.microsoft.com/office/powerpoint/2010/main" val="403189440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nSpc>
                <a:spcPts val="3600"/>
              </a:lnSpc>
            </a:pPr>
            <a:r>
              <a:rPr lang="en-US" altLang="zh-TW" sz="6000" b="1"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6000" b="1" dirty="0">
                <a:latin typeface="Times New Roman" panose="02020603050405020304" pitchFamily="18" charset="0"/>
                <a:ea typeface="標楷體" panose="03000509000000000000" pitchFamily="65" charset="-120"/>
                <a:cs typeface="Times New Roman" panose="02020603050405020304" pitchFamily="18" charset="0"/>
              </a:rPr>
              <a:t> 適用範圍</a:t>
            </a:r>
            <a:endParaRPr lang="zh-TW" altLang="en-US" sz="60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文字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2678329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1" algn="l">
              <a:lnSpc>
                <a:spcPts val="3600"/>
              </a:lnSpc>
            </a:pPr>
            <a:r>
              <a:rPr lang="en-US" altLang="zh-TW" sz="4600"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46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4600" dirty="0">
                <a:latin typeface="Times New Roman" panose="02020603050405020304" pitchFamily="18" charset="0"/>
                <a:ea typeface="標楷體" panose="03000509000000000000" pitchFamily="65" charset="-120"/>
                <a:cs typeface="Times New Roman" panose="02020603050405020304" pitchFamily="18" charset="0"/>
              </a:rPr>
              <a:t>適用範圍</a:t>
            </a:r>
            <a:endParaRPr lang="zh-TW" altLang="en-US" sz="4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內容版面配置區 2"/>
          <p:cNvSpPr>
            <a:spLocks noGrp="1"/>
          </p:cNvSpPr>
          <p:nvPr>
            <p:ph idx="1"/>
          </p:nvPr>
        </p:nvSpPr>
        <p:spPr/>
        <p:txBody>
          <a:bodyPr/>
          <a:lstStyle/>
          <a:p>
            <a:pPr marL="0" indent="0">
              <a:buNone/>
            </a:pPr>
            <a:r>
              <a:rPr lang="zh-TW" altLang="zh-TW" dirty="0"/>
              <a:t>本標準係規範建立、實作、維持即持續改善組織範圍內的資訊安全管理系統的要求事項。本標準亦包含符合組織需求之資訊安全風險評鑑與處理的要求事項。本標準的要求事項為一般性要求，適用各類組織，無論其形態、規模與性質。在組織宣稱符合本標準時，排除條款</a:t>
            </a:r>
            <a:r>
              <a:rPr lang="en-US" altLang="zh-TW" dirty="0"/>
              <a:t>4</a:t>
            </a:r>
            <a:r>
              <a:rPr lang="zh-TW" altLang="zh-TW" dirty="0"/>
              <a:t>至</a:t>
            </a:r>
            <a:r>
              <a:rPr lang="en-US" altLang="zh-TW" dirty="0"/>
              <a:t>10</a:t>
            </a:r>
            <a:r>
              <a:rPr lang="zh-TW" altLang="zh-TW" dirty="0"/>
              <a:t>所規定之任何要求，均不被接受。</a:t>
            </a:r>
          </a:p>
          <a:p>
            <a:endParaRPr lang="zh-TW" altLang="en-US" dirty="0"/>
          </a:p>
        </p:txBody>
      </p:sp>
      <p:sp>
        <p:nvSpPr>
          <p:cNvPr id="4" name="投影片編號版面配置區 3"/>
          <p:cNvSpPr>
            <a:spLocks noGrp="1"/>
          </p:cNvSpPr>
          <p:nvPr>
            <p:ph type="sldNum" sz="quarter" idx="12"/>
          </p:nvPr>
        </p:nvSpPr>
        <p:spPr/>
        <p:txBody>
          <a:bodyPr/>
          <a:lstStyle/>
          <a:p>
            <a:fld id="{83FBFA83-DF83-4FB6-9511-6895596D61F1}" type="slidenum">
              <a:rPr lang="zh-TW" altLang="en-US" smtClean="0"/>
              <a:pPr/>
              <a:t>9</a:t>
            </a:fld>
            <a:endParaRPr lang="zh-TW" altLang="en-US"/>
          </a:p>
        </p:txBody>
      </p:sp>
    </p:spTree>
    <p:extLst>
      <p:ext uri="{BB962C8B-B14F-4D97-AF65-F5344CB8AC3E}">
        <p14:creationId xmlns:p14="http://schemas.microsoft.com/office/powerpoint/2010/main" val="131556067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Nwla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txDef>
      <a:spPr/>
      <a:bodyPr vert="horz" lIns="91440" tIns="45720" rIns="91440" bIns="45720" rtlCol="0">
        <a:normAutofit/>
      </a:bodyPr>
      <a:lstStyle>
        <a:def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kumimoji="0" sz="2400" b="0" i="0" u="none" strike="noStrike" kern="1200" cap="none" spc="0" normalizeH="0" baseline="0" noProof="0" dirty="0" smtClean="0">
            <a:ln>
              <a:noFill/>
            </a:ln>
            <a:solidFill>
              <a:schemeClr val="tx1"/>
            </a:solidFill>
            <a:effectLst/>
            <a:uLnTx/>
            <a:uFillTx/>
            <a:latin typeface="Times New Roman" pitchFamily="18" charset="0"/>
            <a:ea typeface="標楷體" pitchFamily="65" charset="-120"/>
            <a:cs typeface="Times New Roman" pitchFamily="18" charset="0"/>
          </a:defRPr>
        </a:defPPr>
      </a:lstStyle>
    </a:txDef>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Nwlab</Template>
  <TotalTime>11543</TotalTime>
  <Words>2783</Words>
  <Application>Microsoft Office PowerPoint</Application>
  <PresentationFormat>寬螢幕</PresentationFormat>
  <Paragraphs>337</Paragraphs>
  <Slides>59</Slides>
  <Notes>4</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59</vt:i4>
      </vt:variant>
    </vt:vector>
  </HeadingPairs>
  <TitlesOfParts>
    <vt:vector size="67" baseType="lpstr">
      <vt:lpstr>新細明體</vt:lpstr>
      <vt:lpstr>標楷體</vt:lpstr>
      <vt:lpstr>Arial</vt:lpstr>
      <vt:lpstr>Arial Black</vt:lpstr>
      <vt:lpstr>Calibri</vt:lpstr>
      <vt:lpstr>Times New Roman</vt:lpstr>
      <vt:lpstr>Wingdings</vt:lpstr>
      <vt:lpstr>Nwlab</vt:lpstr>
      <vt:lpstr>SO :27001:2013 資訊安全管理系條文</vt:lpstr>
      <vt:lpstr>0. 簡介</vt:lpstr>
      <vt:lpstr>0.1 概述</vt:lpstr>
      <vt:lpstr>0.1 概述</vt:lpstr>
      <vt:lpstr>0.1 概述</vt:lpstr>
      <vt:lpstr>0.1 概述</vt:lpstr>
      <vt:lpstr>0.2 與其他管理系統之相容性</vt:lpstr>
      <vt:lpstr>1. 適用範圍</vt:lpstr>
      <vt:lpstr>1. 適用範圍</vt:lpstr>
      <vt:lpstr>2. 引用標準</vt:lpstr>
      <vt:lpstr>2. 引用標準</vt:lpstr>
      <vt:lpstr>3. 用語釋義</vt:lpstr>
      <vt:lpstr>3. 用語釋義</vt:lpstr>
      <vt:lpstr>4. 組織環境</vt:lpstr>
      <vt:lpstr>4.1 瞭解組織及其環境</vt:lpstr>
      <vt:lpstr>4.2 了解先關利害團體需求與期望</vt:lpstr>
      <vt:lpstr>4.3 決定資訊安全管理系統範圍</vt:lpstr>
      <vt:lpstr>4.4 資訊安全管理系統</vt:lpstr>
      <vt:lpstr>5. 領導</vt:lpstr>
      <vt:lpstr>5.1 領導與承諾</vt:lpstr>
      <vt:lpstr>5.2 政策</vt:lpstr>
      <vt:lpstr>5.3 組織角色、責任與授權</vt:lpstr>
      <vt:lpstr>6. 規劃</vt:lpstr>
      <vt:lpstr>6.1 風險與機會處理措施</vt:lpstr>
      <vt:lpstr>6.11 概述</vt:lpstr>
      <vt:lpstr>6.11 概述 cont.</vt:lpstr>
      <vt:lpstr>6.12 資訊安全風險評鑑</vt:lpstr>
      <vt:lpstr>6.12 資訊安全風險評鑑 cont.</vt:lpstr>
      <vt:lpstr>6.13 資訊安全風險處理(1)</vt:lpstr>
      <vt:lpstr>6.13 資訊安全風險處理(2)</vt:lpstr>
      <vt:lpstr>6.13 資訊安全風險處理(3)</vt:lpstr>
      <vt:lpstr>6.2 資訊安全目標與達成計畫</vt:lpstr>
      <vt:lpstr>6.2 資訊安全目標與達成計畫 cont.</vt:lpstr>
      <vt:lpstr>7. 支援</vt:lpstr>
      <vt:lpstr>7.1 資源</vt:lpstr>
      <vt:lpstr>7.2 能力</vt:lpstr>
      <vt:lpstr>7.3 認知</vt:lpstr>
      <vt:lpstr>7.4 溝通</vt:lpstr>
      <vt:lpstr>7.5 文件化資訊</vt:lpstr>
      <vt:lpstr>7.5.1 概述</vt:lpstr>
      <vt:lpstr>7.5.2 新訂與更新</vt:lpstr>
      <vt:lpstr>7.5.3 文件化資訊的管制</vt:lpstr>
      <vt:lpstr>7.5.3 文件化資訊的管制 cont.</vt:lpstr>
      <vt:lpstr>8. 運作</vt:lpstr>
      <vt:lpstr>8.1 運作規劃與控制</vt:lpstr>
      <vt:lpstr>8.1 運作規劃與控制 cont.</vt:lpstr>
      <vt:lpstr>8.2 資訊安全風險評鑑</vt:lpstr>
      <vt:lpstr>8.3 資訊安全風險處理</vt:lpstr>
      <vt:lpstr>9. 績效評估</vt:lpstr>
      <vt:lpstr>9.1 量測、分析與評估</vt:lpstr>
      <vt:lpstr>9.1 量測、分析與評估 cont.</vt:lpstr>
      <vt:lpstr>9.2 內部稽核</vt:lpstr>
      <vt:lpstr>9.2 內部稽核 cont.</vt:lpstr>
      <vt:lpstr>9.3 管理審查</vt:lpstr>
      <vt:lpstr>9.3 管理審查 cont.</vt:lpstr>
      <vt:lpstr>10. 改善</vt:lpstr>
      <vt:lpstr>10.1 不符合事項與矯正措施</vt:lpstr>
      <vt:lpstr>10.1 不符合事項與矯正措施 cont.</vt:lpstr>
      <vt:lpstr>10.2 持續改善</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FlowVisor: A Network Virtualization Layer</dc:title>
  <dc:creator>Lee</dc:creator>
  <cp:lastModifiedBy>周新堯</cp:lastModifiedBy>
  <cp:revision>222</cp:revision>
  <cp:lastPrinted>2013-09-12T07:07:46Z</cp:lastPrinted>
  <dcterms:created xsi:type="dcterms:W3CDTF">2013-07-23T07:39:47Z</dcterms:created>
  <dcterms:modified xsi:type="dcterms:W3CDTF">2014-03-26T15:47:03Z</dcterms:modified>
</cp:coreProperties>
</file>