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57" r:id="rId3"/>
    <p:sldId id="285" r:id="rId4"/>
    <p:sldId id="287" r:id="rId5"/>
    <p:sldId id="291" r:id="rId6"/>
    <p:sldId id="298" r:id="rId7"/>
    <p:sldId id="299" r:id="rId8"/>
    <p:sldId id="294" r:id="rId9"/>
    <p:sldId id="300" r:id="rId10"/>
    <p:sldId id="301" r:id="rId11"/>
    <p:sldId id="302" r:id="rId12"/>
    <p:sldId id="297" r:id="rId13"/>
    <p:sldId id="303" r:id="rId14"/>
    <p:sldId id="308" r:id="rId15"/>
    <p:sldId id="306" r:id="rId16"/>
    <p:sldId id="309" r:id="rId17"/>
    <p:sldId id="310" r:id="rId18"/>
    <p:sldId id="311" r:id="rId19"/>
    <p:sldId id="312" r:id="rId20"/>
    <p:sldId id="307" r:id="rId21"/>
    <p:sldId id="313" r:id="rId22"/>
    <p:sldId id="314" r:id="rId23"/>
    <p:sldId id="315" r:id="rId24"/>
    <p:sldId id="318" r:id="rId25"/>
    <p:sldId id="316" r:id="rId26"/>
    <p:sldId id="317" r:id="rId27"/>
    <p:sldId id="320" r:id="rId28"/>
    <p:sldId id="319" r:id="rId29"/>
    <p:sldId id="321" r:id="rId30"/>
    <p:sldId id="322" r:id="rId31"/>
    <p:sldId id="323" r:id="rId32"/>
    <p:sldId id="304" r:id="rId33"/>
    <p:sldId id="324" r:id="rId34"/>
    <p:sldId id="327" r:id="rId35"/>
    <p:sldId id="328" r:id="rId36"/>
    <p:sldId id="325" r:id="rId37"/>
    <p:sldId id="326" r:id="rId38"/>
    <p:sldId id="329" r:id="rId39"/>
    <p:sldId id="330" r:id="rId40"/>
    <p:sldId id="331" r:id="rId41"/>
    <p:sldId id="333" r:id="rId42"/>
    <p:sldId id="332" r:id="rId43"/>
    <p:sldId id="334" r:id="rId44"/>
    <p:sldId id="335" r:id="rId45"/>
    <p:sldId id="339" r:id="rId46"/>
    <p:sldId id="295" r:id="rId47"/>
    <p:sldId id="340" r:id="rId48"/>
    <p:sldId id="276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00" autoAdjust="0"/>
  </p:normalViewPr>
  <p:slideViewPr>
    <p:cSldViewPr>
      <p:cViewPr varScale="1">
        <p:scale>
          <a:sx n="85" d="100"/>
          <a:sy n="85" d="100"/>
        </p:scale>
        <p:origin x="23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DDEA-C01E-4073-97DA-2A2E78C9425C}" type="datetimeFigureOut">
              <a:rPr lang="zh-TW" altLang="en-US" smtClean="0"/>
              <a:t>2014/3/13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E4E3-4801-4043-90E3-9053C018D6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90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使用瀏覽器連線到</a:t>
            </a:r>
            <a:r>
              <a:rPr lang="en-US" altLang="zh-TW" dirty="0" smtClean="0"/>
              <a:t>https://localhost:8834</a:t>
            </a:r>
            <a:r>
              <a:rPr lang="zh-TW" altLang="en-US" dirty="0" smtClean="0"/>
              <a:t>或雙擊</a:t>
            </a:r>
            <a:r>
              <a:rPr lang="en-US" altLang="zh-TW" dirty="0" smtClean="0"/>
              <a:t>Nessus client</a:t>
            </a:r>
            <a:r>
              <a:rPr lang="zh-TW" altLang="en-US" dirty="0" smtClean="0"/>
              <a:t>，輸入先前設置的使用者帳號密碼。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40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-Global variable settings</a:t>
            </a:r>
          </a:p>
          <a:p>
            <a:r>
              <a:rPr lang="en-US" altLang="zh-TW" dirty="0" smtClean="0"/>
              <a:t>Probe Service on every port		</a:t>
            </a:r>
            <a:r>
              <a:rPr lang="zh-TW" altLang="en-US" dirty="0" smtClean="0"/>
              <a:t>嘗試連結將每個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與在該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運行的</a:t>
            </a:r>
            <a:r>
              <a:rPr lang="en-US" altLang="zh-TW" dirty="0" smtClean="0"/>
              <a:t>service</a:t>
            </a:r>
            <a:r>
              <a:rPr lang="zh-TW" altLang="en-US" dirty="0" smtClean="0"/>
              <a:t>的關係。</a:t>
            </a:r>
          </a:p>
          <a:p>
            <a:r>
              <a:rPr lang="en-US" altLang="zh-TW" dirty="0" smtClean="0"/>
              <a:t>Enable CGI scanning		</a:t>
            </a:r>
            <a:r>
              <a:rPr lang="zh-TW" altLang="en-US" dirty="0" smtClean="0"/>
              <a:t>運行</a:t>
            </a:r>
            <a:r>
              <a:rPr lang="en-US" altLang="zh-TW" dirty="0" smtClean="0"/>
              <a:t>CGI</a:t>
            </a:r>
            <a:r>
              <a:rPr lang="zh-TW" altLang="en-US" dirty="0" smtClean="0"/>
              <a:t>掃描，</a:t>
            </a:r>
            <a:r>
              <a:rPr lang="en-US" altLang="zh-TW" dirty="0" smtClean="0"/>
              <a:t>disable</a:t>
            </a:r>
            <a:r>
              <a:rPr lang="zh-TW" altLang="en-US" dirty="0" smtClean="0"/>
              <a:t>此掃描可節省整體掃描時間。</a:t>
            </a:r>
          </a:p>
          <a:p>
            <a:r>
              <a:rPr lang="en-US" altLang="zh-TW" dirty="0" smtClean="0"/>
              <a:t>Thorough tests (slow)		</a:t>
            </a:r>
            <a:r>
              <a:rPr lang="zh-TW" altLang="en-US" dirty="0" smtClean="0"/>
              <a:t>針對某些</a:t>
            </a:r>
            <a:r>
              <a:rPr lang="en-US" altLang="zh-TW" dirty="0" smtClean="0"/>
              <a:t>plugins</a:t>
            </a:r>
            <a:r>
              <a:rPr lang="zh-TW" altLang="en-US" dirty="0" smtClean="0"/>
              <a:t>將執行”更仔細”的掃描，對掃描主機與網路將可能造成更大的影響。</a:t>
            </a:r>
          </a:p>
          <a:p>
            <a:r>
              <a:rPr lang="en-US" altLang="zh-TW" dirty="0" smtClean="0"/>
              <a:t>Report verbosity		</a:t>
            </a:r>
            <a:r>
              <a:rPr lang="zh-TW" altLang="en-US" dirty="0" smtClean="0"/>
              <a:t>產出報告的</a:t>
            </a:r>
            <a:r>
              <a:rPr lang="en-US" altLang="zh-TW" dirty="0" smtClean="0"/>
              <a:t>detail</a:t>
            </a:r>
            <a:r>
              <a:rPr lang="zh-TW" altLang="en-US" dirty="0" smtClean="0"/>
              <a:t>程度。</a:t>
            </a:r>
          </a:p>
          <a:p>
            <a:r>
              <a:rPr lang="en-US" altLang="zh-TW" dirty="0" smtClean="0"/>
              <a:t>Report paranoia		</a:t>
            </a:r>
            <a:r>
              <a:rPr lang="zh-TW" altLang="en-US" dirty="0" smtClean="0"/>
              <a:t>對於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可能誤判或不確定之弱點，可在此處設置是否顯示出該種弱點。</a:t>
            </a:r>
          </a:p>
          <a:p>
            <a:r>
              <a:rPr lang="en-US" altLang="zh-TW" dirty="0" smtClean="0"/>
              <a:t>HTTP User-Agent		</a:t>
            </a:r>
            <a:r>
              <a:rPr lang="zh-TW" altLang="en-US" dirty="0" smtClean="0"/>
              <a:t>掃描時所模擬的瀏覽器種類。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84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使用者設置 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除了雙擊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 Server Manager -&gt; Manage User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中進行使用者的設置，我們亦可在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Tab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下進行使用者的新增、刪除、編輯或匯入等動作。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71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	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掃描主機的名字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自訂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	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	Run now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即刻執行。 	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	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採用哪個掃描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進行掃描。 	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 target 	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掃描目標主機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	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file 	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將所要掃描的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以檔案型態匯入。 	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48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雙擊該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即可即時觀看掃描之內容細節，弱點類別統計。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149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點擊後，選擇要下載的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報表格式，有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匯入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時使用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</a:t>
            </a:r>
            <a:r>
              <a:rPr lang="en-US" altLang="zh-TW" dirty="0" smtClean="0"/>
              <a:t>.html</a:t>
            </a:r>
            <a:r>
              <a:rPr lang="zh-TW" altLang="en-US" dirty="0" smtClean="0"/>
              <a:t>檔。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19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714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搜尋相對應的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安全性公告並做出適當的安全更新。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586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亦可到下述網址找尋相關弱點資訊。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599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針對本機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(OS: Vista SP2)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進行掃描，其中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命名為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，全部設置採用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內部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setting(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完全不做任何變動更改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895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新增一針對本機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(127.0.0.1)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的掃描，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採用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72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登入後主畫面，</a:t>
            </a:r>
            <a:r>
              <a:rPr lang="en-US" altLang="zh-TW" dirty="0" smtClean="0"/>
              <a:t>report</a:t>
            </a:r>
            <a:r>
              <a:rPr lang="zh-TW" altLang="en-US" dirty="0" smtClean="0"/>
              <a:t>列出所有掃描過後的報告。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03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掃描完畢，共找到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個弱點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(High:0 Medium:2 Low:47 Open ports:19)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851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如果知道目標主機的密碼，可於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設置中的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credentials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設置帳號密碼，以供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進行更深入的系統弱點掃描。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647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，命名為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，除了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credentials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設置如下圖，其餘皆採用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setting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423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掃描完畢，共找到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69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個弱點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(High:0 Medium:2 Low:48 Open ports:19)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11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遠端主機掃描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setting (for demo) 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接下來看一下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463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掃描設置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385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掃描進行中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掃描結果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003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1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Policy</a:t>
            </a:r>
            <a:r>
              <a:rPr lang="zh-TW" altLang="en-US" dirty="0" smtClean="0"/>
              <a:t>講解</a:t>
            </a:r>
            <a:endParaRPr lang="en-US" altLang="zh-TW" dirty="0" smtClean="0"/>
          </a:p>
          <a:p>
            <a:r>
              <a:rPr lang="en-US" altLang="zh-TW" dirty="0" smtClean="0"/>
              <a:t>-basic</a:t>
            </a:r>
          </a:p>
          <a:p>
            <a:r>
              <a:rPr lang="en-US" altLang="zh-TW" dirty="0" smtClean="0"/>
              <a:t>Name				Policy</a:t>
            </a:r>
            <a:r>
              <a:rPr lang="zh-TW" altLang="en-US" dirty="0" smtClean="0"/>
              <a:t>的名稱。</a:t>
            </a:r>
          </a:p>
          <a:p>
            <a:r>
              <a:rPr lang="en-US" altLang="zh-TW" dirty="0" smtClean="0"/>
              <a:t>Visible				</a:t>
            </a:r>
            <a:r>
              <a:rPr lang="zh-TW" altLang="en-US" dirty="0" smtClean="0"/>
              <a:t>設置此</a:t>
            </a:r>
            <a:r>
              <a:rPr lang="en-US" altLang="zh-TW" dirty="0" smtClean="0"/>
              <a:t>policy</a:t>
            </a:r>
            <a:r>
              <a:rPr lang="zh-TW" altLang="en-US" dirty="0" smtClean="0"/>
              <a:t>是否可與其他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共享。</a:t>
            </a:r>
          </a:p>
          <a:p>
            <a:r>
              <a:rPr lang="en-US" altLang="zh-TW" dirty="0" smtClean="0"/>
              <a:t>Description			</a:t>
            </a:r>
            <a:r>
              <a:rPr lang="zh-TW" altLang="en-US" dirty="0" smtClean="0"/>
              <a:t>針對此</a:t>
            </a:r>
            <a:r>
              <a:rPr lang="en-US" altLang="zh-TW" dirty="0" smtClean="0"/>
              <a:t>policy</a:t>
            </a:r>
            <a:r>
              <a:rPr lang="zh-TW" altLang="en-US" dirty="0" smtClean="0"/>
              <a:t>的描述。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-scan</a:t>
            </a:r>
          </a:p>
          <a:p>
            <a:r>
              <a:rPr lang="en-US" altLang="zh-TW" dirty="0" smtClean="0"/>
              <a:t>Safe check			</a:t>
            </a:r>
            <a:r>
              <a:rPr lang="zh-TW" altLang="en-US" dirty="0" smtClean="0"/>
              <a:t>此選項勾選將</a:t>
            </a:r>
            <a:r>
              <a:rPr lang="en-US" altLang="zh-TW" dirty="0" smtClean="0"/>
              <a:t>disable</a:t>
            </a:r>
            <a:r>
              <a:rPr lang="zh-TW" altLang="en-US" dirty="0" smtClean="0"/>
              <a:t>所有可能對被掃描機器造成傷害的</a:t>
            </a:r>
            <a:r>
              <a:rPr lang="en-US" altLang="zh-TW" dirty="0" smtClean="0"/>
              <a:t>plugins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Silent dependencies		</a:t>
            </a:r>
            <a:r>
              <a:rPr lang="zh-TW" altLang="en-US" dirty="0" smtClean="0"/>
              <a:t>報表中將只產生出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有明確</a:t>
            </a:r>
            <a:r>
              <a:rPr lang="en-US" altLang="zh-TW" dirty="0" smtClean="0"/>
              <a:t>enable plugins </a:t>
            </a:r>
            <a:r>
              <a:rPr lang="zh-TW" altLang="en-US" dirty="0" smtClean="0"/>
              <a:t>的掃描結果。</a:t>
            </a:r>
          </a:p>
          <a:p>
            <a:r>
              <a:rPr lang="en-US" altLang="zh-TW" dirty="0" smtClean="0"/>
              <a:t>Designate hosts by DNS name	</a:t>
            </a:r>
            <a:r>
              <a:rPr lang="zh-TW" altLang="en-US" dirty="0" smtClean="0"/>
              <a:t>報表中所有</a:t>
            </a:r>
            <a:r>
              <a:rPr lang="en-US" altLang="zh-TW" dirty="0" smtClean="0"/>
              <a:t>IP</a:t>
            </a:r>
            <a:r>
              <a:rPr lang="zh-TW" altLang="en-US" dirty="0" smtClean="0"/>
              <a:t>以其</a:t>
            </a:r>
            <a:r>
              <a:rPr lang="en-US" altLang="zh-TW" dirty="0" smtClean="0"/>
              <a:t>host name</a:t>
            </a:r>
            <a:r>
              <a:rPr lang="zh-TW" altLang="en-US" dirty="0" smtClean="0"/>
              <a:t>取代。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-network congestion</a:t>
            </a:r>
          </a:p>
          <a:p>
            <a:r>
              <a:rPr lang="en-US" altLang="zh-TW" dirty="0" smtClean="0"/>
              <a:t>Reduce Parallel Connections on Congestion </a:t>
            </a:r>
            <a:r>
              <a:rPr lang="zh-TW" altLang="en-US" dirty="0" smtClean="0"/>
              <a:t>勾選此選項時，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將偵測是否因為發送太多封包造成網路擁擠，並適當調整發送速度。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-port scan option</a:t>
            </a:r>
          </a:p>
          <a:p>
            <a:r>
              <a:rPr lang="en-US" altLang="zh-TW" dirty="0" smtClean="0"/>
              <a:t>TCP Scan		</a:t>
            </a:r>
            <a:r>
              <a:rPr lang="zh-TW" altLang="en-US" dirty="0" smtClean="0"/>
              <a:t>掃描所有打開的</a:t>
            </a:r>
            <a:r>
              <a:rPr lang="en-US" altLang="zh-TW" dirty="0" smtClean="0"/>
              <a:t>TCP ports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SNMP Scan		</a:t>
            </a:r>
            <a:r>
              <a:rPr lang="zh-TW" altLang="en-US" dirty="0" smtClean="0"/>
              <a:t>掃描所有打開的</a:t>
            </a:r>
            <a:r>
              <a:rPr lang="en-US" altLang="zh-TW" dirty="0" smtClean="0"/>
              <a:t>UDP ports</a:t>
            </a:r>
            <a:r>
              <a:rPr lang="zh-TW" altLang="en-US" dirty="0" smtClean="0"/>
              <a:t>。</a:t>
            </a:r>
          </a:p>
          <a:p>
            <a:r>
              <a:rPr lang="en-US" altLang="zh-TW" dirty="0" err="1" smtClean="0"/>
              <a:t>Netstat</a:t>
            </a:r>
            <a:r>
              <a:rPr lang="en-US" altLang="zh-TW" dirty="0" smtClean="0"/>
              <a:t> SSH Scan	</a:t>
            </a:r>
            <a:r>
              <a:rPr lang="zh-TW" altLang="en-US" dirty="0" smtClean="0"/>
              <a:t>掃描目標機器上的</a:t>
            </a:r>
            <a:r>
              <a:rPr lang="en-US" altLang="zh-TW" dirty="0" smtClean="0"/>
              <a:t>SNMP service</a:t>
            </a:r>
            <a:r>
              <a:rPr lang="zh-TW" altLang="en-US" dirty="0" smtClean="0"/>
              <a:t>。</a:t>
            </a:r>
          </a:p>
          <a:p>
            <a:r>
              <a:rPr lang="en-US" altLang="zh-TW" dirty="0" err="1" smtClean="0"/>
              <a:t>Netstat</a:t>
            </a:r>
            <a:r>
              <a:rPr lang="en-US" altLang="zh-TW" dirty="0" smtClean="0"/>
              <a:t> WMI Scan	</a:t>
            </a:r>
            <a:r>
              <a:rPr lang="zh-TW" altLang="en-US" dirty="0" smtClean="0"/>
              <a:t>使用</a:t>
            </a:r>
            <a:r>
              <a:rPr lang="en-US" altLang="zh-TW" dirty="0" err="1" smtClean="0"/>
              <a:t>netstat</a:t>
            </a:r>
            <a:r>
              <a:rPr lang="zh-TW" altLang="en-US" dirty="0" smtClean="0"/>
              <a:t>來確認所有本機端上所開的</a:t>
            </a:r>
            <a:r>
              <a:rPr lang="en-US" altLang="zh-TW" dirty="0" smtClean="0"/>
              <a:t>ports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Ping Host		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指令去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目標主機確認</a:t>
            </a:r>
            <a:r>
              <a:rPr lang="en-US" altLang="zh-TW" dirty="0" smtClean="0"/>
              <a:t>ports</a:t>
            </a:r>
            <a:r>
              <a:rPr lang="zh-TW" altLang="en-US" dirty="0" smtClean="0"/>
              <a:t>開啟狀態。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-Port Scan options</a:t>
            </a:r>
          </a:p>
          <a:p>
            <a:r>
              <a:rPr lang="en-US" altLang="zh-TW" dirty="0" smtClean="0"/>
              <a:t>Default			</a:t>
            </a:r>
            <a:r>
              <a:rPr lang="zh-TW" altLang="en-US" dirty="0" smtClean="0"/>
              <a:t>掃描</a:t>
            </a:r>
            <a:r>
              <a:rPr lang="en-US" altLang="zh-TW" dirty="0" smtClean="0"/>
              <a:t>4605</a:t>
            </a:r>
            <a:r>
              <a:rPr lang="zh-TW" altLang="en-US" dirty="0" smtClean="0"/>
              <a:t>個常用</a:t>
            </a:r>
            <a:r>
              <a:rPr lang="en-US" altLang="zh-TW" dirty="0" smtClean="0"/>
              <a:t>ports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All			</a:t>
            </a:r>
            <a:r>
              <a:rPr lang="zh-TW" altLang="en-US" dirty="0" smtClean="0"/>
              <a:t>掃描所有</a:t>
            </a:r>
            <a:r>
              <a:rPr lang="en-US" altLang="zh-TW" dirty="0" smtClean="0"/>
              <a:t>65535ports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Custom List		</a:t>
            </a:r>
            <a:r>
              <a:rPr lang="zh-TW" altLang="en-US" dirty="0" smtClean="0"/>
              <a:t>掃描特定區間</a:t>
            </a:r>
            <a:r>
              <a:rPr lang="en-US" altLang="zh-TW" dirty="0" smtClean="0"/>
              <a:t>ports:</a:t>
            </a:r>
          </a:p>
          <a:p>
            <a:r>
              <a:rPr lang="en-US" altLang="zh-TW" dirty="0" smtClean="0"/>
              <a:t>			ex. 1-1024, 8080, 9000-9200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-performance</a:t>
            </a:r>
          </a:p>
          <a:p>
            <a:r>
              <a:rPr lang="en-US" altLang="zh-TW" dirty="0" smtClean="0"/>
              <a:t>Max Check Per Host			</a:t>
            </a:r>
            <a:r>
              <a:rPr lang="zh-TW" altLang="en-US" dirty="0" smtClean="0"/>
              <a:t>針對每台主機所同時進行掃描種類的最大值。</a:t>
            </a:r>
          </a:p>
          <a:p>
            <a:r>
              <a:rPr lang="en-US" altLang="zh-TW" dirty="0" smtClean="0"/>
              <a:t>Max Host Per Scan			</a:t>
            </a:r>
            <a:r>
              <a:rPr lang="zh-TW" altLang="en-US" dirty="0" smtClean="0"/>
              <a:t>針對每次</a:t>
            </a:r>
            <a:r>
              <a:rPr lang="en-US" altLang="zh-TW" dirty="0" smtClean="0"/>
              <a:t>Scan</a:t>
            </a:r>
            <a:r>
              <a:rPr lang="zh-TW" altLang="en-US" dirty="0" smtClean="0"/>
              <a:t>，所能掃描的主機數量最大值。</a:t>
            </a:r>
          </a:p>
          <a:p>
            <a:r>
              <a:rPr lang="en-US" altLang="zh-TW" dirty="0" smtClean="0"/>
              <a:t>Network Receive Timeout			</a:t>
            </a:r>
            <a:r>
              <a:rPr lang="zh-TW" altLang="en-US" dirty="0" smtClean="0"/>
              <a:t>等待被掃描主機的回應逾時時間，預設值為五秒。</a:t>
            </a:r>
          </a:p>
          <a:p>
            <a:r>
              <a:rPr lang="en-US" altLang="zh-TW" dirty="0" smtClean="0"/>
              <a:t>Max Simultaneous TCP Session Per Host	</a:t>
            </a:r>
            <a:r>
              <a:rPr lang="zh-TW" altLang="en-US" dirty="0" smtClean="0"/>
              <a:t>針對掃描每台主機所能建出的</a:t>
            </a:r>
            <a:r>
              <a:rPr lang="en-US" altLang="zh-TW" dirty="0" smtClean="0"/>
              <a:t>TCP connection </a:t>
            </a:r>
            <a:r>
              <a:rPr lang="zh-TW" altLang="en-US" dirty="0" smtClean="0"/>
              <a:t>數量最大值。</a:t>
            </a:r>
          </a:p>
          <a:p>
            <a:r>
              <a:rPr lang="en-US" altLang="zh-TW" dirty="0" smtClean="0"/>
              <a:t>Max Simultaneous TCP Session Per Scan	</a:t>
            </a:r>
            <a:r>
              <a:rPr lang="zh-TW" altLang="en-US" dirty="0" smtClean="0"/>
              <a:t>針對每次掃描所能建出的</a:t>
            </a:r>
            <a:r>
              <a:rPr lang="en-US" altLang="zh-TW" dirty="0" smtClean="0"/>
              <a:t>TCP connection </a:t>
            </a:r>
            <a:r>
              <a:rPr lang="zh-TW" altLang="en-US" dirty="0" smtClean="0"/>
              <a:t>數量最大值。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80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此處設定主要是用在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針對系統做</a:t>
            </a:r>
            <a:r>
              <a:rPr lang="en-US" altLang="zh-TW" dirty="0" smtClean="0"/>
              <a:t>local scanning</a:t>
            </a:r>
            <a:r>
              <a:rPr lang="zh-TW" altLang="en-US" dirty="0" smtClean="0"/>
              <a:t>時，所需要的一些授權資訊。比方說在</a:t>
            </a:r>
            <a:r>
              <a:rPr lang="en-US" altLang="zh-TW" dirty="0" smtClean="0"/>
              <a:t>windows credential</a:t>
            </a:r>
            <a:r>
              <a:rPr lang="zh-TW" altLang="en-US" dirty="0" smtClean="0"/>
              <a:t>分項底下，可提供一些ＳＭＢ的帳號密碼資訊，以供</a:t>
            </a:r>
            <a:r>
              <a:rPr lang="en-US" altLang="zh-TW" dirty="0" err="1" smtClean="0"/>
              <a:t>nessus</a:t>
            </a:r>
            <a:r>
              <a:rPr lang="zh-TW" altLang="en-US" dirty="0" smtClean="0"/>
              <a:t>掃描內部細節使用。如此可以獲得更細部的一些弱點，不過一般此種設置適用於系統上擁有大量使用者可供登入使用時，為了避免有心人士從內部進行攻擊，因此提供</a:t>
            </a:r>
            <a:r>
              <a:rPr lang="en-US" altLang="zh-TW" dirty="0" smtClean="0"/>
              <a:t>local scanning</a:t>
            </a:r>
            <a:r>
              <a:rPr lang="zh-TW" altLang="en-US" dirty="0" smtClean="0"/>
              <a:t>做內部細節弱點偵測。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一般來說，在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credential tab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下有進行設置進行掃描，所能偵測到的弱點會比沒有設置的情況多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提供給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的資訊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權限越多，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所能做的掃描越深入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，比較如下兩圖所示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目標主機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 SP1)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9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掃描結果「不含」</a:t>
            </a:r>
            <a:r>
              <a:rPr lang="en-US" altLang="zh-TW" dirty="0" smtClean="0"/>
              <a:t>SMB</a:t>
            </a:r>
            <a:r>
              <a:rPr lang="zh-TW" altLang="en-US" dirty="0" smtClean="0"/>
              <a:t>帳密提供，共有</a:t>
            </a:r>
            <a:r>
              <a:rPr lang="en-US" altLang="zh-TW" dirty="0" smtClean="0"/>
              <a:t>41</a:t>
            </a:r>
            <a:r>
              <a:rPr lang="zh-TW" altLang="en-US" dirty="0" smtClean="0"/>
              <a:t>個相關弱點被發現。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2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掃描結果「含」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帳密提供，共有</a:t>
            </a:r>
            <a:r>
              <a:rPr lang="en-US" altLang="zh-TW" dirty="0" smtClean="0"/>
              <a:t>42</a:t>
            </a:r>
            <a:r>
              <a:rPr lang="zh-TW" altLang="en-US" dirty="0" smtClean="0"/>
              <a:t>相關弱點被發現。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37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</a:p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plugins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此處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plugins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主要代表所要進行檢查的項目，使用者可針對所需要的特定檢查去做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的動作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黃燈代表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；灰燈代表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disable)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，如此可以做出更精準的掃描。其中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將弱點依其作業系統或通訊協定等進行分類，方便使用者進行查找，亦可從上方搜尋欄直接鍵入關鍵字進行搜尋。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80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下圖為一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P2P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的弱點： </a:t>
            </a:r>
          </a:p>
          <a:p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eMule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IRC Module / Web Server DecodeBase16 Function Remote Overflow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06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preferences 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此處主要針對掃描的一些細部設置部分，包含資料庫細部設置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如下圖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與掃描全域變數設置等等。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下頁用全域變數設置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variable Settings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說明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E4E3-4801-4043-90E3-9053C018D61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9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13" y="357188"/>
            <a:ext cx="27273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04400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786610" cy="857256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6" name="內容版面配置區 15"/>
          <p:cNvSpPr>
            <a:spLocks noGrp="1"/>
          </p:cNvSpPr>
          <p:nvPr>
            <p:ph sz="quarter" idx="13"/>
          </p:nvPr>
        </p:nvSpPr>
        <p:spPr>
          <a:xfrm>
            <a:off x="2714612" y="3786190"/>
            <a:ext cx="5072098" cy="928687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latin typeface="+mj-lt"/>
                <a:ea typeface="標楷體" pitchFamily="65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3571875" y="5715000"/>
            <a:ext cx="2133600" cy="365125"/>
          </a:xfrm>
        </p:spPr>
        <p:txBody>
          <a:bodyPr/>
          <a:lstStyle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defRPr/>
            </a:pPr>
            <a:fld id="{1DBAE597-AAC9-41D1-96C9-F10F7AE4ECE0}" type="datetime1">
              <a:rPr lang="zh-TW" altLang="en-US"/>
              <a:pPr>
                <a:defRPr/>
              </a:pPr>
              <a:t>2014/3/12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 noChangeAspect="1"/>
          </p:cNvSpPr>
          <p:nvPr>
            <p:ph type="sldNum" sz="quarter" idx="16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50D9AD9-1F98-478D-BD29-C66F5DB8C1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85750"/>
            <a:ext cx="17970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9538" y="1071563"/>
            <a:ext cx="8605837" cy="71437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76200" y="0"/>
            <a:ext cx="233363" cy="685800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78788" y="6402289"/>
            <a:ext cx="265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ln w="10541" cmpd="sng">
                  <a:solidFill>
                    <a:srgbClr val="8080C0">
                      <a:alpha val="69804"/>
                    </a:srgbClr>
                  </a:solidFill>
                  <a:prstDash val="solid"/>
                </a:ln>
                <a:solidFill>
                  <a:srgbClr val="808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Mobile Broadband Networklab, NCU</a:t>
            </a:r>
            <a:endParaRPr kumimoji="0" lang="zh-TW" altLang="en-US" sz="1200" b="1" dirty="0">
              <a:ln w="10541" cmpd="sng">
                <a:solidFill>
                  <a:srgbClr val="8080C0">
                    <a:alpha val="69804"/>
                  </a:srgbClr>
                </a:solidFill>
                <a:prstDash val="solid"/>
              </a:ln>
              <a:solidFill>
                <a:srgbClr val="808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131762"/>
            <a:ext cx="8585325" cy="939784"/>
          </a:xfrm>
        </p:spPr>
        <p:txBody>
          <a:bodyPr/>
          <a:lstStyle>
            <a:lvl1pPr algn="l">
              <a:lnSpc>
                <a:spcPts val="3600"/>
              </a:lnSpc>
              <a:defRPr sz="4600" baseline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260491"/>
            <a:ext cx="8653564" cy="4525963"/>
          </a:xfrm>
        </p:spPr>
        <p:txBody>
          <a:bodyPr/>
          <a:lstStyle>
            <a:lvl1pPr>
              <a:spcBef>
                <a:spcPts val="600"/>
              </a:spcBef>
              <a:buFontTx/>
              <a:buBlip>
                <a:blip r:embed="rId3"/>
              </a:buBlip>
              <a:defRPr sz="3000"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1pPr>
            <a:lvl2pPr marL="731520" indent="-365760">
              <a:spcBef>
                <a:spcPts val="0"/>
              </a:spcBef>
              <a:buClr>
                <a:srgbClr val="8080C0"/>
              </a:buClr>
              <a:buSzPct val="80000"/>
              <a:buFont typeface="Wingdings" pitchFamily="2" charset="2"/>
              <a:buChar char="n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2pPr>
            <a:lvl3pPr marL="1097280" indent="-274320">
              <a:buClr>
                <a:srgbClr val="8080C0"/>
              </a:buClr>
              <a:buSzPct val="70000"/>
              <a:buFont typeface="Wingdings" pitchFamily="2" charset="2"/>
              <a:buChar char="u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3pPr>
            <a:lvl4pPr>
              <a:buClr>
                <a:srgbClr val="8080C0"/>
              </a:buClr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4pPr>
            <a:lvl5pPr>
              <a:buClr>
                <a:srgbClr val="73BEE6"/>
              </a:buClr>
              <a:buFont typeface="Arial" pitchFamily="34" charset="0"/>
              <a:buChar char="»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4C58-DC16-4425-8817-26F2840C12D6}" type="datetime1">
              <a:rPr lang="zh-TW" altLang="en-US"/>
              <a:pPr>
                <a:defRPr/>
              </a:pPr>
              <a:t>2014/3/12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 noChangeAspect="1"/>
          </p:cNvSpPr>
          <p:nvPr>
            <p:ph type="sldNum" sz="quarter" idx="12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8584B81-C4D9-4206-9C34-0BCA5DD42A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1414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9538" y="677863"/>
            <a:ext cx="8605837" cy="36512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76200" y="0"/>
            <a:ext cx="233363" cy="685800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78788" y="6402289"/>
            <a:ext cx="265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ln w="10541" cmpd="sng">
                  <a:solidFill>
                    <a:srgbClr val="8080C0">
                      <a:alpha val="69804"/>
                    </a:srgbClr>
                  </a:solidFill>
                  <a:prstDash val="solid"/>
                </a:ln>
                <a:solidFill>
                  <a:srgbClr val="808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Mobile Broadband Networklab, NCU</a:t>
            </a:r>
            <a:endParaRPr kumimoji="0" lang="zh-TW" altLang="en-US" sz="1200" b="1" dirty="0">
              <a:ln w="10541" cmpd="sng">
                <a:solidFill>
                  <a:srgbClr val="8080C0">
                    <a:alpha val="69804"/>
                  </a:srgbClr>
                </a:solidFill>
                <a:prstDash val="solid"/>
              </a:ln>
              <a:solidFill>
                <a:srgbClr val="808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686700" cy="500066"/>
          </a:xfrm>
        </p:spPr>
        <p:txBody>
          <a:bodyPr>
            <a:noAutofit/>
          </a:bodyPr>
          <a:lstStyle>
            <a:lvl1pPr algn="l">
              <a:defRPr sz="3800"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052" y="765872"/>
            <a:ext cx="8725584" cy="5357850"/>
          </a:xfrm>
        </p:spPr>
        <p:txBody>
          <a:bodyPr/>
          <a:lstStyle>
            <a:lvl1pPr marL="347472" indent="-347472">
              <a:spcBef>
                <a:spcPts val="600"/>
              </a:spcBef>
              <a:buFontTx/>
              <a:buBlip>
                <a:blip r:embed="rId3"/>
              </a:buBlip>
              <a:defRPr sz="3000"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1pPr>
            <a:lvl2pPr marL="731520" indent="-365760">
              <a:spcBef>
                <a:spcPts val="0"/>
              </a:spcBef>
              <a:buClr>
                <a:srgbClr val="8080C0"/>
              </a:buClr>
              <a:buSzPct val="80000"/>
              <a:buFont typeface="Wingdings" pitchFamily="2" charset="2"/>
              <a:buChar char="n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2pPr>
            <a:lvl3pPr marL="1097280" indent="-365760">
              <a:buClr>
                <a:srgbClr val="ECB268"/>
              </a:buClr>
              <a:buSzPct val="70000"/>
              <a:buFont typeface="Wingdings" pitchFamily="2" charset="2"/>
              <a:buChar char="u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3pPr>
            <a:lvl4pPr>
              <a:buClr>
                <a:srgbClr val="8080C0"/>
              </a:buClr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4pPr>
            <a:lvl5pPr>
              <a:buClr>
                <a:srgbClr val="73BEE6"/>
              </a:buClr>
              <a:buFont typeface="Arial" pitchFamily="34" charset="0"/>
              <a:buChar char="»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E02D-E1E2-444B-8AEC-E1821B957C93}" type="datetime1">
              <a:rPr lang="zh-TW" altLang="en-US"/>
              <a:pPr>
                <a:defRPr/>
              </a:pPr>
              <a:t>2014/3/12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 noChangeAspect="1"/>
          </p:cNvSpPr>
          <p:nvPr>
            <p:ph type="sldNum" sz="quarter" idx="12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FEAC4867-9342-4B94-AA71-B66D81CE93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4313"/>
            <a:ext cx="2443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8"/>
          <p:cNvSpPr/>
          <p:nvPr/>
        </p:nvSpPr>
        <p:spPr>
          <a:xfrm>
            <a:off x="-76200" y="0"/>
            <a:ext cx="233363" cy="685800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矩形 9"/>
          <p:cNvSpPr/>
          <p:nvPr/>
        </p:nvSpPr>
        <p:spPr>
          <a:xfrm>
            <a:off x="109538" y="6143625"/>
            <a:ext cx="8605837" cy="71438"/>
          </a:xfrm>
          <a:prstGeom prst="rect">
            <a:avLst/>
          </a:prstGeom>
          <a:gradFill flip="none" rotWithShape="1">
            <a:gsLst>
              <a:gs pos="0">
                <a:srgbClr val="8080C0">
                  <a:shade val="30000"/>
                  <a:satMod val="115000"/>
                </a:srgbClr>
              </a:gs>
              <a:gs pos="50000">
                <a:srgbClr val="8080C0">
                  <a:shade val="67500"/>
                  <a:satMod val="115000"/>
                </a:srgbClr>
              </a:gs>
              <a:gs pos="100000">
                <a:srgbClr val="808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Rectangle 12"/>
          <p:cNvSpPr/>
          <p:nvPr/>
        </p:nvSpPr>
        <p:spPr>
          <a:xfrm>
            <a:off x="2357422" y="2214554"/>
            <a:ext cx="4000528" cy="16312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 &amp; A</a:t>
            </a:r>
            <a:endParaRPr kumimoji="0" lang="zh-TW" altLang="en-US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A688-C3EA-44EE-9E07-34C5B02F0784}" type="datetime1">
              <a:rPr lang="zh-TW" altLang="en-US"/>
              <a:pPr>
                <a:defRPr/>
              </a:pPr>
              <a:t>2014/3/12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 noChangeAspect="1"/>
          </p:cNvSpPr>
          <p:nvPr>
            <p:ph type="sldNum" sz="quarter" idx="12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3D541589-CB29-4BD1-85F5-172DF52215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1ED0-DAD7-4FD4-86B9-2E5F982D7DF3}" type="datetimeFigureOut">
              <a:rPr lang="zh-TW" altLang="en-US" smtClean="0"/>
              <a:pPr/>
              <a:t>2014/3/12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6D11-EF75-4C1D-B5A3-7B037ED51C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6B0778-102C-4EEF-923F-EF2021E67751}" type="datetime1">
              <a:rPr lang="zh-TW" altLang="en-US"/>
              <a:pPr>
                <a:defRPr/>
              </a:pPr>
              <a:t>2014/3/12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B84678-6B69-435F-80AF-7C671A8E95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able.com/products/ness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 smtClean="0"/>
              <a:t>Nessus</a:t>
            </a:r>
            <a:r>
              <a:rPr lang="zh-TW" altLang="en-US" dirty="0" smtClean="0"/>
              <a:t>使用</a:t>
            </a:r>
            <a:r>
              <a:rPr lang="zh-TW" altLang="en-US" dirty="0" smtClean="0"/>
              <a:t>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2000232" y="3786190"/>
            <a:ext cx="5072098" cy="928687"/>
          </a:xfrm>
        </p:spPr>
        <p:txBody>
          <a:bodyPr>
            <a:normAutofit fontScale="92500"/>
          </a:bodyPr>
          <a:lstStyle/>
          <a:p>
            <a:pPr algn="ctr"/>
            <a:r>
              <a:rPr lang="zh-TW" altLang="en-US" sz="3600" dirty="0" smtClean="0"/>
              <a:t>演講者：周新堯、薛人</a:t>
            </a:r>
            <a:r>
              <a:rPr lang="zh-TW" altLang="en-US" sz="3600" dirty="0"/>
              <a:t>豪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0D9AD9-1F98-478D-BD29-C66F5DB8C15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940" y="1259527"/>
            <a:ext cx="6454884" cy="490884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1531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65" y="1360244"/>
            <a:ext cx="6569634" cy="499610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5665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65" y="1244831"/>
            <a:ext cx="6569634" cy="499610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331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569" y="1214683"/>
            <a:ext cx="6497626" cy="494134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97445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260491"/>
            <a:ext cx="6302504" cy="4525963"/>
          </a:xfrm>
        </p:spPr>
        <p:txBody>
          <a:bodyPr/>
          <a:lstStyle/>
          <a:p>
            <a:r>
              <a:rPr lang="zh-TW" altLang="en-US" dirty="0"/>
              <a:t>安裝完成後將在桌面產生</a:t>
            </a:r>
            <a:r>
              <a:rPr lang="en-US" altLang="zh-TW" dirty="0"/>
              <a:t>: Nessus Server Manager</a:t>
            </a:r>
            <a:r>
              <a:rPr lang="zh-TW" altLang="en-US" dirty="0"/>
              <a:t>與</a:t>
            </a:r>
            <a:r>
              <a:rPr lang="en-US" altLang="zh-TW" dirty="0"/>
              <a:t>Nessus Client</a:t>
            </a:r>
            <a:r>
              <a:rPr lang="zh-TW" altLang="en-US" dirty="0"/>
              <a:t>兩捷徑，其中，</a:t>
            </a:r>
            <a:r>
              <a:rPr lang="en-US" altLang="zh-TW" dirty="0"/>
              <a:t>Nessus Server</a:t>
            </a:r>
            <a:r>
              <a:rPr lang="zh-TW" altLang="en-US" dirty="0"/>
              <a:t>主要是將</a:t>
            </a:r>
            <a:r>
              <a:rPr lang="en-US" altLang="zh-TW" dirty="0" err="1"/>
              <a:t>nessus</a:t>
            </a:r>
            <a:r>
              <a:rPr lang="en-US" altLang="zh-TW" dirty="0"/>
              <a:t> scan service</a:t>
            </a:r>
            <a:r>
              <a:rPr lang="zh-TW" altLang="en-US" dirty="0"/>
              <a:t>以</a:t>
            </a:r>
            <a:r>
              <a:rPr lang="en-US" altLang="zh-TW" dirty="0"/>
              <a:t>web server</a:t>
            </a:r>
            <a:r>
              <a:rPr lang="zh-TW" altLang="en-US" dirty="0"/>
              <a:t>方式提供給</a:t>
            </a:r>
            <a:r>
              <a:rPr lang="en-US" altLang="zh-TW" dirty="0"/>
              <a:t>user</a:t>
            </a:r>
            <a:r>
              <a:rPr lang="zh-TW" altLang="en-US" dirty="0"/>
              <a:t>使用，</a:t>
            </a:r>
            <a:r>
              <a:rPr lang="en-US" altLang="zh-TW" dirty="0" err="1"/>
              <a:t>nessus</a:t>
            </a:r>
            <a:r>
              <a:rPr lang="en-US" altLang="zh-TW" dirty="0"/>
              <a:t> client</a:t>
            </a:r>
            <a:r>
              <a:rPr lang="zh-TW" altLang="en-US" dirty="0"/>
              <a:t>則是連到</a:t>
            </a:r>
            <a:r>
              <a:rPr lang="en-US" altLang="zh-TW" dirty="0"/>
              <a:t>https://localhost:8834</a:t>
            </a:r>
            <a:r>
              <a:rPr lang="zh-TW" altLang="en-US" dirty="0"/>
              <a:t>去</a:t>
            </a:r>
            <a:r>
              <a:rPr lang="en-US" altLang="zh-TW" dirty="0"/>
              <a:t>access</a:t>
            </a:r>
            <a:r>
              <a:rPr lang="zh-TW" altLang="en-US" dirty="0"/>
              <a:t>服務。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99302" y="1410563"/>
            <a:ext cx="1451703" cy="422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6030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Nessus</a:t>
            </a:r>
            <a:r>
              <a:rPr lang="zh-TW" altLang="en-US" dirty="0" smtClean="0"/>
              <a:t>使用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268" y="1329153"/>
            <a:ext cx="8328228" cy="483282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5231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41929"/>
            <a:ext cx="8653463" cy="416305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379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27912"/>
            <a:ext cx="8653463" cy="41910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771800" y="1556792"/>
            <a:ext cx="5040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39552" y="2420888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46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938" y="1628800"/>
            <a:ext cx="8614888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11560" y="3068960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16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41929"/>
            <a:ext cx="8653463" cy="416305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067944" y="2132856"/>
            <a:ext cx="93610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3192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軟體是一套遠端弱點偵測掃瞄軟體，只要使用者能夠確認遠端主機的</a:t>
            </a:r>
            <a:r>
              <a:rPr lang="en-US" altLang="zh-TW" dirty="0"/>
              <a:t>IP</a:t>
            </a:r>
            <a:r>
              <a:rPr lang="zh-TW" altLang="en-US" dirty="0"/>
              <a:t>位址，它即能針對目標主機或網路進行安全評估。掃瞄結束後，</a:t>
            </a:r>
            <a:r>
              <a:rPr lang="en-US" altLang="zh-TW" dirty="0"/>
              <a:t>Nessus</a:t>
            </a:r>
            <a:r>
              <a:rPr lang="zh-TW" altLang="en-US" dirty="0"/>
              <a:t>能針對目標主機或網路安全弱點產生評估報告，並提供使用者包括：是否具有安全弱點或安全漏洞之訊息，以及提供安全弱點、安全漏洞之說明連結等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650" y="1484784"/>
            <a:ext cx="8653463" cy="41910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995936" y="2276872"/>
            <a:ext cx="93610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565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314" y="1422766"/>
            <a:ext cx="7892135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27584" y="3140968"/>
            <a:ext cx="792088" cy="356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9737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688" y="1484784"/>
            <a:ext cx="8135387" cy="47608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123728" y="3068960"/>
            <a:ext cx="1368152" cy="356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220072" y="2681908"/>
            <a:ext cx="3240360" cy="3569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02804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10391"/>
            <a:ext cx="8653463" cy="47549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95536" y="3429000"/>
            <a:ext cx="1080120" cy="284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81576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44" y="1412776"/>
            <a:ext cx="8653463" cy="471531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064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17207"/>
            <a:ext cx="8653463" cy="421249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505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523600"/>
            <a:ext cx="8653463" cy="399971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70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10222"/>
            <a:ext cx="8653463" cy="422646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03989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使用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27912"/>
            <a:ext cx="8653463" cy="41910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83568" y="3789040"/>
            <a:ext cx="864096" cy="2129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3162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41929"/>
            <a:ext cx="8653463" cy="416305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8623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已連續兩年獲得 </a:t>
            </a:r>
            <a:r>
              <a:rPr lang="en-US" altLang="zh-TW" dirty="0"/>
              <a:t>www.insecure.org </a:t>
            </a:r>
            <a:r>
              <a:rPr lang="zh-TW" altLang="en-US" dirty="0"/>
              <a:t>網站評選為</a:t>
            </a:r>
            <a:r>
              <a:rPr lang="en-US" altLang="zh-TW" dirty="0"/>
              <a:t>" Top 100 Security Tools ”</a:t>
            </a:r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名（詳情可參閱</a:t>
            </a:r>
            <a:r>
              <a:rPr lang="en-US" altLang="zh-TW" dirty="0"/>
              <a:t>Nessus</a:t>
            </a:r>
            <a:r>
              <a:rPr lang="zh-TW" altLang="en-US" dirty="0"/>
              <a:t>官方網站）。目前它所支援作業平台包括：</a:t>
            </a:r>
            <a:r>
              <a:rPr lang="en-US" altLang="zh-TW" dirty="0"/>
              <a:t>Linux, Mac, FreeBSD, Solaris, Windows</a:t>
            </a:r>
            <a:r>
              <a:rPr lang="zh-TW" altLang="en-US" dirty="0"/>
              <a:t>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01080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報告分析 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347" y="1356949"/>
            <a:ext cx="7178070" cy="499940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84817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報告分析 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626" y="1287378"/>
            <a:ext cx="7097512" cy="506897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56239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報告分析 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357827"/>
            <a:ext cx="8653463" cy="43312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43540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報告分析 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690" y="1268620"/>
            <a:ext cx="6687384" cy="508773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64013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Nessus</a:t>
            </a:r>
            <a:r>
              <a:rPr lang="zh-TW" altLang="en-US" dirty="0"/>
              <a:t>報告分析 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1" y="1296189"/>
            <a:ext cx="8097901" cy="490482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8414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483980"/>
            <a:ext cx="8653463" cy="424927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9183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831" y="2708920"/>
            <a:ext cx="7487101" cy="142523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677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3055340"/>
            <a:ext cx="8653463" cy="109374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70394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036" y="2348880"/>
            <a:ext cx="8658145" cy="296378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355976" y="3068960"/>
            <a:ext cx="424847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22434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034" y="2564904"/>
            <a:ext cx="6846696" cy="18422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8886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簡單來</a:t>
            </a:r>
            <a:r>
              <a:rPr lang="zh-TW" altLang="en-US" dirty="0" smtClean="0"/>
              <a:t>說，</a:t>
            </a:r>
            <a:r>
              <a:rPr lang="en-US" altLang="zh-TW" dirty="0"/>
              <a:t>Nessus</a:t>
            </a:r>
            <a:r>
              <a:rPr lang="zh-TW" altLang="en-US" dirty="0"/>
              <a:t>的主要功能包括如下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模組化設計架構。</a:t>
            </a:r>
          </a:p>
          <a:p>
            <a:pPr lvl="1"/>
            <a:r>
              <a:rPr lang="zh-TW" altLang="en-US" dirty="0"/>
              <a:t>掃瞄系統核心與弱點偵測</a:t>
            </a:r>
            <a:r>
              <a:rPr lang="en-US" altLang="zh-TW" dirty="0"/>
              <a:t>plugins</a:t>
            </a:r>
            <a:r>
              <a:rPr lang="zh-TW" altLang="en-US" dirty="0"/>
              <a:t>分離的架構，以類似更新病毒碼的方式更新</a:t>
            </a:r>
            <a:r>
              <a:rPr lang="en-US" altLang="zh-TW" dirty="0"/>
              <a:t>plugins</a:t>
            </a:r>
            <a:r>
              <a:rPr lang="zh-TW" altLang="en-US" dirty="0"/>
              <a:t>，即時加入最新的弱點知識。目前 </a:t>
            </a:r>
            <a:r>
              <a:rPr lang="en-US" altLang="zh-TW" dirty="0"/>
              <a:t>Nessus</a:t>
            </a:r>
            <a:r>
              <a:rPr lang="zh-TW" altLang="en-US" dirty="0"/>
              <a:t>有</a:t>
            </a:r>
            <a:r>
              <a:rPr lang="en-US" altLang="zh-TW" dirty="0"/>
              <a:t>14702 plugin</a:t>
            </a:r>
            <a:r>
              <a:rPr lang="zh-TW" altLang="en-US" dirty="0"/>
              <a:t>、</a:t>
            </a:r>
            <a:r>
              <a:rPr lang="en-US" altLang="zh-TW" dirty="0"/>
              <a:t>6789</a:t>
            </a:r>
            <a:r>
              <a:rPr lang="zh-TW" altLang="en-US" dirty="0"/>
              <a:t>個</a:t>
            </a:r>
            <a:r>
              <a:rPr lang="en-US" altLang="zh-TW" dirty="0"/>
              <a:t>CVE IDs</a:t>
            </a:r>
            <a:r>
              <a:rPr lang="zh-TW" altLang="en-US" dirty="0"/>
              <a:t>、</a:t>
            </a:r>
            <a:r>
              <a:rPr lang="en-US" altLang="zh-TW" dirty="0"/>
              <a:t>5532 </a:t>
            </a:r>
            <a:r>
              <a:rPr lang="en-US" altLang="zh-TW" dirty="0" err="1"/>
              <a:t>Bugtraq</a:t>
            </a:r>
            <a:r>
              <a:rPr lang="en-US" altLang="zh-TW" dirty="0"/>
              <a:t> IDs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91711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80" y="3029963"/>
            <a:ext cx="8520403" cy="9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982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440" y="1260475"/>
            <a:ext cx="8474082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41639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42" y="1260475"/>
            <a:ext cx="8559279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52745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44" y="1260475"/>
            <a:ext cx="8592075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73138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掃描範例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50" y="1694236"/>
            <a:ext cx="8653463" cy="365844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62053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916832"/>
            <a:ext cx="8653463" cy="8285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93959"/>
            <a:ext cx="9040276" cy="9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6025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Nessus</a:t>
            </a:r>
            <a:r>
              <a:rPr lang="zh-TW" altLang="en-US" dirty="0"/>
              <a:t>的功能在於能短時間內對多台主機做這類型的掃瞄，並提供掃瞄結果給使用者參考，同時對系統漏洞作出相對建議的應變措施，達到及早發現及早預防之效果，以免駭客有可乘之機。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425634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TW" dirty="0" smtClean="0"/>
              <a:t>1</a:t>
            </a:r>
            <a:r>
              <a:rPr lang="fr-FR" altLang="zh-TW" dirty="0"/>
              <a:t>. Nessus Activation Code Installation </a:t>
            </a:r>
            <a:r>
              <a:rPr lang="en-US" altLang="zh-TW" dirty="0" smtClean="0"/>
              <a:t>http</a:t>
            </a:r>
            <a:r>
              <a:rPr lang="en-US" altLang="zh-TW" dirty="0"/>
              <a:t>://www.nessus.org/Nessus_Activation_Code_Installation.pdf </a:t>
            </a:r>
          </a:p>
          <a:p>
            <a:r>
              <a:rPr lang="fr-FR" altLang="zh-TW" dirty="0"/>
              <a:t>2. Nessus 4.2 Installation Guide </a:t>
            </a:r>
            <a:r>
              <a:rPr lang="en-US" altLang="zh-TW" dirty="0" smtClean="0"/>
              <a:t>http</a:t>
            </a:r>
            <a:r>
              <a:rPr lang="en-US" altLang="zh-TW" dirty="0"/>
              <a:t>://www.nessus.org/documentation/nessus_4.2_installation_guide.pdf </a:t>
            </a:r>
          </a:p>
          <a:p>
            <a:r>
              <a:rPr lang="fr-FR" altLang="zh-TW" dirty="0"/>
              <a:t>3. Nessus 4.2 User </a:t>
            </a:r>
            <a:r>
              <a:rPr lang="fr-FR" altLang="zh-TW" dirty="0" smtClean="0"/>
              <a:t>Guide </a:t>
            </a:r>
            <a:r>
              <a:rPr lang="en-US" altLang="zh-TW" dirty="0" smtClean="0"/>
              <a:t>http://www.nessus.org/documentation/nessus_4.2_user_guide.pdf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9874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85720" y="3000372"/>
            <a:ext cx="86439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for your attention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/>
              <a:t>使用內建的直譯器及程式語言：</a:t>
            </a:r>
            <a:r>
              <a:rPr lang="en-US" altLang="zh-TW" dirty="0"/>
              <a:t>NASL</a:t>
            </a:r>
            <a:r>
              <a:rPr lang="zh-TW" altLang="en-US" dirty="0"/>
              <a:t>（</a:t>
            </a:r>
            <a:r>
              <a:rPr lang="en-US" altLang="zh-TW" dirty="0"/>
              <a:t>Nessus Attack Scripting Language</a:t>
            </a:r>
            <a:r>
              <a:rPr lang="zh-TW" altLang="en-US" dirty="0"/>
              <a:t>）程式語言，使用者可依其語法自行撰寫攻擊測試程式。</a:t>
            </a:r>
          </a:p>
          <a:p>
            <a:pPr lvl="1"/>
            <a:r>
              <a:rPr lang="zh-TW" altLang="en-US" dirty="0"/>
              <a:t>自動辨識遠端服務類型。</a:t>
            </a:r>
          </a:p>
          <a:p>
            <a:pPr lvl="1"/>
            <a:r>
              <a:rPr lang="zh-TW" altLang="en-US" dirty="0"/>
              <a:t>可同時針對多台主機進行測試。</a:t>
            </a:r>
          </a:p>
          <a:p>
            <a:pPr lvl="1"/>
            <a:r>
              <a:rPr lang="zh-TW" altLang="en-US" dirty="0"/>
              <a:t>可模擬入侵者的行為進行測試。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0833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www.tenable.com/products/nessus</a:t>
            </a:r>
            <a:endParaRPr lang="en-US" altLang="zh-TW" dirty="0" smtClean="0"/>
          </a:p>
          <a:p>
            <a:r>
              <a:rPr lang="zh-TW" altLang="en-US" dirty="0" smtClean="0"/>
              <a:t>由於台灣並沒有授權，所以可能需要透過外國的代理伺服器下載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2817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089" y="1345671"/>
            <a:ext cx="6622586" cy="501067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100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569" y="1415005"/>
            <a:ext cx="6497626" cy="494134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5299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963" y="1340768"/>
            <a:ext cx="6595244" cy="501558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4638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itchFamily="18" charset="0"/>
            <a:ea typeface="標楷體" pitchFamily="65" charset="-12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3558</TotalTime>
  <Words>1214</Words>
  <Application>Microsoft Office PowerPoint</Application>
  <PresentationFormat>如螢幕大小 (4:3)</PresentationFormat>
  <Paragraphs>218</Paragraphs>
  <Slides>48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6" baseType="lpstr"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Default Theme</vt:lpstr>
      <vt:lpstr>Nessus使用教學</vt:lpstr>
      <vt:lpstr>Introduction</vt:lpstr>
      <vt:lpstr>Introduction</vt:lpstr>
      <vt:lpstr>主要功能</vt:lpstr>
      <vt:lpstr>主要功能</vt:lpstr>
      <vt:lpstr>取得</vt:lpstr>
      <vt:lpstr>安裝</vt:lpstr>
      <vt:lpstr>安裝</vt:lpstr>
      <vt:lpstr>安裝</vt:lpstr>
      <vt:lpstr>安裝</vt:lpstr>
      <vt:lpstr>安裝</vt:lpstr>
      <vt:lpstr>安裝</vt:lpstr>
      <vt:lpstr>安裝</vt:lpstr>
      <vt:lpstr>安裝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Nessus使用</vt:lpstr>
      <vt:lpstr>PowerPoint 簡報</vt:lpstr>
      <vt:lpstr>Nessus報告分析 </vt:lpstr>
      <vt:lpstr>Nessus報告分析 </vt:lpstr>
      <vt:lpstr>Nessus報告分析 </vt:lpstr>
      <vt:lpstr>Nessus報告分析 </vt:lpstr>
      <vt:lpstr>Nessus報告分析 </vt:lpstr>
      <vt:lpstr>掃描範例(一)</vt:lpstr>
      <vt:lpstr>掃描範例(一)</vt:lpstr>
      <vt:lpstr>掃描範例(一)</vt:lpstr>
      <vt:lpstr>掃描範例(一)</vt:lpstr>
      <vt:lpstr>掃描範例(一)</vt:lpstr>
      <vt:lpstr>掃描範例(一)</vt:lpstr>
      <vt:lpstr>掃描範例(二)</vt:lpstr>
      <vt:lpstr>掃描範例(二)</vt:lpstr>
      <vt:lpstr>掃描範例(二)</vt:lpstr>
      <vt:lpstr>掃描範例(二)</vt:lpstr>
      <vt:lpstr>PowerPoint 簡報</vt:lpstr>
      <vt:lpstr>結論</vt:lpstr>
      <vt:lpstr>參考資料 </vt:lpstr>
      <vt:lpstr>PowerPoint 簡報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Wireshark使用教學</dc:title>
  <dc:creator>flamelad</dc:creator>
  <cp:lastModifiedBy>周新堯</cp:lastModifiedBy>
  <cp:revision>33</cp:revision>
  <dcterms:created xsi:type="dcterms:W3CDTF">2012-10-29T09:10:47Z</dcterms:created>
  <dcterms:modified xsi:type="dcterms:W3CDTF">2014-03-12T20:05:04Z</dcterms:modified>
</cp:coreProperties>
</file>