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82" r:id="rId8"/>
    <p:sldId id="283" r:id="rId9"/>
    <p:sldId id="28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13" y="357188"/>
            <a:ext cx="27273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04400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786610" cy="857256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6" name="內容版面配置區 15"/>
          <p:cNvSpPr>
            <a:spLocks noGrp="1"/>
          </p:cNvSpPr>
          <p:nvPr>
            <p:ph sz="quarter" idx="13"/>
          </p:nvPr>
        </p:nvSpPr>
        <p:spPr>
          <a:xfrm>
            <a:off x="2714612" y="3786190"/>
            <a:ext cx="5072098" cy="928687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aseline="0">
                <a:latin typeface="+mj-lt"/>
                <a:ea typeface="標楷體" pitchFamily="65" charset="-120"/>
                <a:cs typeface="Times New Roman" pitchFamily="18" charset="0"/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4"/>
          </p:nvPr>
        </p:nvSpPr>
        <p:spPr>
          <a:xfrm>
            <a:off x="3571875" y="5715000"/>
            <a:ext cx="2133600" cy="365125"/>
          </a:xfrm>
        </p:spPr>
        <p:txBody>
          <a:bodyPr/>
          <a:lstStyle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標楷體" pitchFamily="65" charset="-120"/>
              </a:defRPr>
            </a:lvl1pPr>
          </a:lstStyle>
          <a:p>
            <a:pPr>
              <a:defRPr/>
            </a:pPr>
            <a:fld id="{1DBAE597-AAC9-41D1-96C9-F10F7AE4ECE0}" type="datetime1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 noChangeAspect="1"/>
          </p:cNvSpPr>
          <p:nvPr>
            <p:ph type="sldNum" sz="quarter" idx="16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50D9AD9-1F98-478D-BD29-C66F5DB8C1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285750"/>
            <a:ext cx="17970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9538" y="1071563"/>
            <a:ext cx="8605837" cy="71437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76200" y="0"/>
            <a:ext cx="233363" cy="685800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78788" y="6402289"/>
            <a:ext cx="265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ln w="10541" cmpd="sng">
                  <a:solidFill>
                    <a:srgbClr val="8080C0">
                      <a:alpha val="69804"/>
                    </a:srgbClr>
                  </a:solidFill>
                  <a:prstDash val="solid"/>
                </a:ln>
                <a:solidFill>
                  <a:srgbClr val="808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Mobile Broadband Networklab, NCU</a:t>
            </a:r>
            <a:endParaRPr kumimoji="0" lang="zh-TW" altLang="en-US" sz="1200" b="1" dirty="0">
              <a:ln w="10541" cmpd="sng">
                <a:solidFill>
                  <a:srgbClr val="8080C0">
                    <a:alpha val="69804"/>
                  </a:srgbClr>
                </a:solidFill>
                <a:prstDash val="solid"/>
              </a:ln>
              <a:solidFill>
                <a:srgbClr val="808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131762"/>
            <a:ext cx="8585325" cy="939784"/>
          </a:xfrm>
        </p:spPr>
        <p:txBody>
          <a:bodyPr/>
          <a:lstStyle>
            <a:lvl1pPr algn="l">
              <a:lnSpc>
                <a:spcPts val="3600"/>
              </a:lnSpc>
              <a:defRPr sz="4600" baseline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260491"/>
            <a:ext cx="8653564" cy="4525963"/>
          </a:xfrm>
        </p:spPr>
        <p:txBody>
          <a:bodyPr/>
          <a:lstStyle>
            <a:lvl1pPr>
              <a:spcBef>
                <a:spcPts val="600"/>
              </a:spcBef>
              <a:buFontTx/>
              <a:buBlip>
                <a:blip r:embed="rId3"/>
              </a:buBlip>
              <a:defRPr sz="3000"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1pPr>
            <a:lvl2pPr marL="731520" indent="-365760">
              <a:spcBef>
                <a:spcPts val="0"/>
              </a:spcBef>
              <a:buClr>
                <a:srgbClr val="8080C0"/>
              </a:buClr>
              <a:buSzPct val="80000"/>
              <a:buFont typeface="Wingdings" pitchFamily="2" charset="2"/>
              <a:buChar char="n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2pPr>
            <a:lvl3pPr marL="1097280" indent="-274320">
              <a:buClr>
                <a:srgbClr val="8080C0"/>
              </a:buClr>
              <a:buSzPct val="70000"/>
              <a:buFont typeface="Wingdings" pitchFamily="2" charset="2"/>
              <a:buChar char="u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3pPr>
            <a:lvl4pPr>
              <a:buClr>
                <a:srgbClr val="8080C0"/>
              </a:buClr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4pPr>
            <a:lvl5pPr>
              <a:buClr>
                <a:srgbClr val="73BEE6"/>
              </a:buClr>
              <a:buFont typeface="Arial" pitchFamily="34" charset="0"/>
              <a:buChar char="»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4C58-DC16-4425-8817-26F2840C12D6}" type="datetime1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 noChangeAspect="1"/>
          </p:cNvSpPr>
          <p:nvPr>
            <p:ph type="sldNum" sz="quarter" idx="12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78584B81-C4D9-4206-9C34-0BCA5DD42A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75"/>
            <a:ext cx="11414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9538" y="677863"/>
            <a:ext cx="8605837" cy="36512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76200" y="0"/>
            <a:ext cx="233363" cy="685800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78788" y="6402289"/>
            <a:ext cx="265053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ln w="10541" cmpd="sng">
                  <a:solidFill>
                    <a:srgbClr val="8080C0">
                      <a:alpha val="69804"/>
                    </a:srgbClr>
                  </a:solidFill>
                  <a:prstDash val="solid"/>
                </a:ln>
                <a:solidFill>
                  <a:srgbClr val="808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Mobile Broadband Networklab, NCU</a:t>
            </a:r>
            <a:endParaRPr kumimoji="0" lang="zh-TW" altLang="en-US" sz="1200" b="1" dirty="0">
              <a:ln w="10541" cmpd="sng">
                <a:solidFill>
                  <a:srgbClr val="8080C0">
                    <a:alpha val="69804"/>
                  </a:srgbClr>
                </a:solidFill>
                <a:prstDash val="solid"/>
              </a:ln>
              <a:solidFill>
                <a:srgbClr val="808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686700" cy="500066"/>
          </a:xfrm>
        </p:spPr>
        <p:txBody>
          <a:bodyPr>
            <a:noAutofit/>
          </a:bodyPr>
          <a:lstStyle>
            <a:lvl1pPr algn="l">
              <a:defRPr sz="3800"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052" y="765872"/>
            <a:ext cx="8725584" cy="5357850"/>
          </a:xfrm>
        </p:spPr>
        <p:txBody>
          <a:bodyPr/>
          <a:lstStyle>
            <a:lvl1pPr marL="347472" indent="-347472">
              <a:spcBef>
                <a:spcPts val="600"/>
              </a:spcBef>
              <a:buFontTx/>
              <a:buBlip>
                <a:blip r:embed="rId3"/>
              </a:buBlip>
              <a:defRPr sz="3000"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1pPr>
            <a:lvl2pPr marL="731520" indent="-365760">
              <a:spcBef>
                <a:spcPts val="0"/>
              </a:spcBef>
              <a:buClr>
                <a:srgbClr val="8080C0"/>
              </a:buClr>
              <a:buSzPct val="80000"/>
              <a:buFont typeface="Wingdings" pitchFamily="2" charset="2"/>
              <a:buChar char="n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2pPr>
            <a:lvl3pPr marL="1097280" indent="-365760">
              <a:buClr>
                <a:srgbClr val="ECB268"/>
              </a:buClr>
              <a:buSzPct val="70000"/>
              <a:buFont typeface="Wingdings" pitchFamily="2" charset="2"/>
              <a:buChar char="u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3pPr>
            <a:lvl4pPr>
              <a:buClr>
                <a:srgbClr val="8080C0"/>
              </a:buClr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4pPr>
            <a:lvl5pPr>
              <a:buClr>
                <a:srgbClr val="73BEE6"/>
              </a:buClr>
              <a:buFont typeface="Arial" pitchFamily="34" charset="0"/>
              <a:buChar char="»"/>
              <a:defRPr baseline="0">
                <a:latin typeface="Calibri" pitchFamily="34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E02D-E1E2-444B-8AEC-E1821B957C93}" type="datetime1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 noChangeAspect="1"/>
          </p:cNvSpPr>
          <p:nvPr>
            <p:ph type="sldNum" sz="quarter" idx="12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FEAC4867-9342-4B94-AA71-B66D81CE93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4313"/>
            <a:ext cx="2443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8"/>
          <p:cNvSpPr/>
          <p:nvPr/>
        </p:nvSpPr>
        <p:spPr>
          <a:xfrm>
            <a:off x="-76200" y="0"/>
            <a:ext cx="233363" cy="6858000"/>
          </a:xfrm>
          <a:prstGeom prst="rect">
            <a:avLst/>
          </a:prstGeom>
          <a:solidFill>
            <a:srgbClr val="8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" name="矩形 9"/>
          <p:cNvSpPr/>
          <p:nvPr/>
        </p:nvSpPr>
        <p:spPr>
          <a:xfrm>
            <a:off x="109538" y="6143625"/>
            <a:ext cx="8605837" cy="71438"/>
          </a:xfrm>
          <a:prstGeom prst="rect">
            <a:avLst/>
          </a:prstGeom>
          <a:gradFill flip="none" rotWithShape="1">
            <a:gsLst>
              <a:gs pos="0">
                <a:srgbClr val="8080C0">
                  <a:shade val="30000"/>
                  <a:satMod val="115000"/>
                </a:srgbClr>
              </a:gs>
              <a:gs pos="50000">
                <a:srgbClr val="8080C0">
                  <a:shade val="67500"/>
                  <a:satMod val="115000"/>
                </a:srgbClr>
              </a:gs>
              <a:gs pos="100000">
                <a:srgbClr val="808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Rectangle 12"/>
          <p:cNvSpPr/>
          <p:nvPr/>
        </p:nvSpPr>
        <p:spPr>
          <a:xfrm>
            <a:off x="2357422" y="2214554"/>
            <a:ext cx="4000528" cy="163121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Q &amp; A</a:t>
            </a:r>
            <a:endParaRPr kumimoji="0" lang="zh-TW" altLang="en-US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A688-C3EA-44EE-9E07-34C5B02F0784}" type="datetime1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 noChangeAspect="1"/>
          </p:cNvSpPr>
          <p:nvPr>
            <p:ph type="sldNum" sz="quarter" idx="12"/>
          </p:nvPr>
        </p:nvSpPr>
        <p:spPr>
          <a:xfrm>
            <a:off x="6929438" y="6356350"/>
            <a:ext cx="2133600" cy="365125"/>
          </a:xfrm>
        </p:spPr>
        <p:txBody>
          <a:bodyPr/>
          <a:lstStyle>
            <a:lvl1pPr>
              <a:defRPr sz="280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3D541589-CB29-4BD1-85F5-172DF52215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1ED0-DAD7-4FD4-86B9-2E5F982D7DF3}" type="datetimeFigureOut">
              <a:rPr lang="zh-TW" altLang="en-US" smtClean="0"/>
              <a:pPr/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16D11-EF75-4C1D-B5A3-7B037ED51CC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6B0778-102C-4EEF-923F-EF2021E67751}" type="datetime1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B84678-6B69-435F-80AF-7C671A8E95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ireshark.org/download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dirty="0" err="1" smtClean="0"/>
              <a:t>Wireshark</a:t>
            </a:r>
            <a:r>
              <a:rPr lang="zh-TW" altLang="en-US" dirty="0" smtClean="0"/>
              <a:t>使用教學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2000232" y="3786190"/>
            <a:ext cx="5072098" cy="928687"/>
          </a:xfrm>
        </p:spPr>
        <p:txBody>
          <a:bodyPr>
            <a:normAutofit fontScale="92500"/>
          </a:bodyPr>
          <a:lstStyle/>
          <a:p>
            <a:pPr algn="ctr"/>
            <a:r>
              <a:rPr lang="zh-TW" altLang="en-US" sz="3600" dirty="0" smtClean="0"/>
              <a:t>演講者</a:t>
            </a:r>
            <a:r>
              <a:rPr lang="zh-TW" altLang="en-US" sz="3600" dirty="0" smtClean="0"/>
              <a:t>：周新堯、薛人</a:t>
            </a:r>
            <a:r>
              <a:rPr lang="zh-TW" altLang="en-US" sz="3600" dirty="0"/>
              <a:t>豪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0D9AD9-1F98-478D-BD29-C66F5DB8C154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Winpcap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Windows Packet Capture</a:t>
            </a:r>
          </a:p>
          <a:p>
            <a:r>
              <a:rPr lang="en-US" altLang="zh-TW" dirty="0" smtClean="0"/>
              <a:t>Windows </a:t>
            </a:r>
            <a:r>
              <a:rPr lang="zh-TW" altLang="en-US" dirty="0" smtClean="0"/>
              <a:t>版本的 </a:t>
            </a:r>
            <a:r>
              <a:rPr lang="en-US" altLang="zh-TW" dirty="0" err="1" smtClean="0"/>
              <a:t>lippcap</a:t>
            </a:r>
            <a:r>
              <a:rPr lang="en-US" altLang="zh-TW" dirty="0" smtClean="0"/>
              <a:t> </a:t>
            </a:r>
            <a:r>
              <a:rPr lang="zh-TW" altLang="en-US" dirty="0" smtClean="0"/>
              <a:t>函式庫，</a:t>
            </a:r>
            <a:r>
              <a:rPr lang="en-US" altLang="zh-TW" dirty="0" err="1" smtClean="0"/>
              <a:t>Wireshark</a:t>
            </a:r>
            <a:r>
              <a:rPr lang="zh-TW" altLang="en-US" dirty="0" smtClean="0"/>
              <a:t>使用了這個函式庫去抓取網路上的封包，它含有支援抓取網路上封包的驅動程式，所以我們必須要安裝它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err="1" smtClean="0"/>
              <a:t>Wireshark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1537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500034" y="3214686"/>
            <a:ext cx="2857520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rot="16200000" flipV="1">
            <a:off x="3356710" y="4213974"/>
            <a:ext cx="2160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571868" y="4357694"/>
            <a:ext cx="2857520" cy="4286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點選你使用的網路卡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選擇網卡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如果不知道自己網卡是哪張怎麼辦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點選上排工具列</a:t>
            </a:r>
            <a:r>
              <a:rPr lang="en-US" altLang="zh-TW" dirty="0" smtClean="0"/>
              <a:t>[Capture]-&gt;[interfaces]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選</a:t>
            </a:r>
            <a:r>
              <a:rPr lang="en-US" altLang="zh-TW" dirty="0" smtClean="0"/>
              <a:t>Packets/s</a:t>
            </a:r>
            <a:r>
              <a:rPr lang="zh-TW" altLang="en-US" dirty="0" smtClean="0"/>
              <a:t>較高者通常就會選中囉</a:t>
            </a:r>
            <a:r>
              <a:rPr lang="en-US" altLang="zh-TW" dirty="0" smtClean="0"/>
              <a:t>~!!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圖片 4" descr="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87" y="2624137"/>
            <a:ext cx="7515225" cy="16097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43702" y="2928934"/>
            <a:ext cx="114300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開始蒐集封包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60475"/>
            <a:ext cx="7907921" cy="47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5652120" y="2636912"/>
            <a:ext cx="2808312" cy="64807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72200" y="2924944"/>
            <a:ext cx="2016224" cy="57606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packet list pane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988840"/>
            <a:ext cx="7776864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55576" y="3645024"/>
            <a:ext cx="777686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55576" y="4725144"/>
            <a:ext cx="777686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4077072"/>
            <a:ext cx="2304256" cy="50405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packet details pane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300192" y="5085184"/>
            <a:ext cx="2160240" cy="50405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packet bytes pane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傳輸方式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明碼傳輸的</a:t>
            </a:r>
            <a:r>
              <a:rPr lang="en-US" dirty="0" smtClean="0"/>
              <a:t>protocol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telnet</a:t>
            </a:r>
          </a:p>
          <a:p>
            <a:pPr lvl="1"/>
            <a:r>
              <a:rPr lang="en-US" altLang="zh-TW" dirty="0" smtClean="0"/>
              <a:t>FTP</a:t>
            </a:r>
          </a:p>
          <a:p>
            <a:pPr lvl="1"/>
            <a:r>
              <a:rPr lang="en-US" altLang="zh-TW" dirty="0" smtClean="0"/>
              <a:t>HTTP</a:t>
            </a:r>
          </a:p>
          <a:p>
            <a:pPr marL="342900" lvl="1" indent="-342900">
              <a:spcBef>
                <a:spcPts val="600"/>
              </a:spcBef>
              <a:buBlip>
                <a:blip r:embed="rId2"/>
              </a:buBlip>
            </a:pPr>
            <a:r>
              <a:rPr lang="zh-TW" altLang="en-US" sz="3000" dirty="0" smtClean="0"/>
              <a:t>加密協定</a:t>
            </a:r>
            <a:endParaRPr lang="en-US" altLang="zh-TW" sz="3000" dirty="0" smtClean="0"/>
          </a:p>
          <a:p>
            <a:pPr lvl="1"/>
            <a:r>
              <a:rPr lang="en-US" altLang="zh-TW" dirty="0" smtClean="0"/>
              <a:t>SSH</a:t>
            </a:r>
          </a:p>
          <a:p>
            <a:pPr lvl="1"/>
            <a:r>
              <a:rPr lang="en-US" altLang="zh-TW" dirty="0" smtClean="0"/>
              <a:t>SSL</a:t>
            </a:r>
          </a:p>
          <a:p>
            <a:pPr lvl="1"/>
            <a:r>
              <a:rPr lang="en-US" altLang="zh-TW" dirty="0" smtClean="0"/>
              <a:t>HTTPS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</a:t>
            </a:r>
            <a:r>
              <a:rPr lang="en-US" altLang="zh-TW" dirty="0" smtClean="0"/>
              <a:t>(1/4)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BBS(Bulletin Board System)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9" name="圖片 8" descr="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7500990" cy="45005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00628" y="5357826"/>
            <a:ext cx="135732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rot="16200000" flipV="1">
            <a:off x="6357106" y="5430108"/>
            <a:ext cx="2160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572264" y="5500702"/>
            <a:ext cx="1857388" cy="92869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572660" y="335756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00826" y="5143512"/>
            <a:ext cx="171451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帳號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:IM_TA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密碼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:test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</a:t>
            </a:r>
            <a:r>
              <a:rPr lang="en-US" altLang="zh-TW" dirty="0" smtClean="0"/>
              <a:t>(2/4)</a:t>
            </a:r>
            <a:endParaRPr lang="zh-TW" altLang="en-US" dirty="0"/>
          </a:p>
        </p:txBody>
      </p:sp>
      <p:pic>
        <p:nvPicPr>
          <p:cNvPr id="5" name="內容版面配置區 4" descr="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072494" cy="484349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28662" y="1714488"/>
            <a:ext cx="257176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29124" y="1714488"/>
            <a:ext cx="35719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rot="16200000" flipV="1">
            <a:off x="1713636" y="1858208"/>
            <a:ext cx="2160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6200000" flipV="1">
            <a:off x="4785470" y="1858208"/>
            <a:ext cx="2160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42910" y="2000240"/>
            <a:ext cx="3286148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在此輸入你要過濾的封包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43438" y="2000240"/>
            <a:ext cx="1857388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按下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Apply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7" name="內容版面配置區 6" descr="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7900489" cy="47402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</a:t>
            </a:r>
            <a:r>
              <a:rPr lang="en-US" altLang="zh-TW" dirty="0" smtClean="0"/>
              <a:t>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紅色部分代表送出的</a:t>
            </a:r>
            <a:r>
              <a:rPr lang="en-US" altLang="zh-TW" dirty="0" smtClean="0"/>
              <a:t>DATA</a:t>
            </a:r>
            <a:endParaRPr lang="zh-TW" altLang="en-US" dirty="0" smtClean="0"/>
          </a:p>
          <a:p>
            <a:r>
              <a:rPr lang="zh-TW" altLang="en-US" dirty="0" smtClean="0"/>
              <a:t>藍色部分代表收到的</a:t>
            </a:r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6" name="圖片 5" descr="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4714908" cy="36388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使用明碼的危險性相當高，容易被監測到隱私的資料</a:t>
            </a:r>
            <a:endParaRPr lang="en-US" altLang="zh-TW" dirty="0" smtClean="0"/>
          </a:p>
          <a:p>
            <a:r>
              <a:rPr lang="zh-TW" altLang="en-US" dirty="0" smtClean="0"/>
              <a:t>為了避免個人資料外流，盡量使用加密協定來保護自己的個人資料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前身是</a:t>
            </a:r>
            <a:r>
              <a:rPr lang="en-US" altLang="zh-TW" dirty="0" smtClean="0"/>
              <a:t>Ethereal</a:t>
            </a:r>
          </a:p>
          <a:p>
            <a:r>
              <a:rPr lang="en-US" altLang="zh-TW" dirty="0" err="1" smtClean="0"/>
              <a:t>Wireshark</a:t>
            </a:r>
            <a:r>
              <a:rPr lang="zh-TW" altLang="en-US" dirty="0" smtClean="0"/>
              <a:t>是一個網路封包分析的軟體</a:t>
            </a:r>
            <a:endParaRPr lang="en-US" altLang="zh-TW" dirty="0" smtClean="0"/>
          </a:p>
          <a:p>
            <a:r>
              <a:rPr lang="zh-TW" altLang="en-US" dirty="0" smtClean="0"/>
              <a:t>使用者可以免費取得並使用此軟體，擁有修改期原始碼和客製化的權力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5" name="圖片 4" descr="gerald_com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01008"/>
            <a:ext cx="1368152" cy="205942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27784" y="4653136"/>
            <a:ext cx="460851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Gerald Combs</a:t>
            </a:r>
          </a:p>
          <a:p>
            <a:pPr>
              <a:spcBef>
                <a:spcPct val="20000"/>
              </a:spcBef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Ethereal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的發明人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85720" y="3000372"/>
            <a:ext cx="86439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 for your attention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網路管理員用來檢測網路問題</a:t>
            </a:r>
          </a:p>
          <a:p>
            <a:r>
              <a:rPr lang="zh-TW" altLang="en-US" dirty="0" smtClean="0"/>
              <a:t>網路安全工程師用來檢查資訊安全相關問題</a:t>
            </a:r>
          </a:p>
          <a:p>
            <a:r>
              <a:rPr lang="zh-TW" altLang="en-US" dirty="0" smtClean="0"/>
              <a:t>開發者用來為新的通訊協定除錯</a:t>
            </a:r>
          </a:p>
          <a:p>
            <a:r>
              <a:rPr lang="zh-TW" altLang="en-US" dirty="0" smtClean="0"/>
              <a:t>普通使用者用來學習網路協定的相關知識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en-US" altLang="zh-TW" dirty="0" err="1" smtClean="0"/>
              <a:t>Wireshark</a:t>
            </a:r>
            <a:r>
              <a:rPr lang="zh-TW" altLang="en-US" dirty="0" smtClean="0"/>
              <a:t>的誤解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Wireshark</a:t>
            </a:r>
            <a:r>
              <a:rPr lang="zh-TW" altLang="en-US" dirty="0" smtClean="0"/>
              <a:t>不是入侵偵測軟體（</a:t>
            </a:r>
            <a:r>
              <a:rPr lang="en-US" altLang="zh-TW" dirty="0" smtClean="0"/>
              <a:t>Intrusion Detection Software, IDS</a:t>
            </a:r>
            <a:r>
              <a:rPr lang="zh-TW" altLang="en-US" dirty="0" smtClean="0"/>
              <a:t>）</a:t>
            </a:r>
          </a:p>
          <a:p>
            <a:r>
              <a:rPr lang="en-US" altLang="zh-TW" dirty="0" err="1" smtClean="0"/>
              <a:t>Wireshark</a:t>
            </a:r>
            <a:r>
              <a:rPr lang="zh-TW" altLang="en-US" dirty="0" smtClean="0"/>
              <a:t>不會對網路封包產生內容的修改 ，它只會反映出目前流通的封包資訊。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安裝過程</a:t>
            </a:r>
            <a:r>
              <a:rPr lang="en-US" altLang="zh-TW" dirty="0" smtClean="0"/>
              <a:t>(</a:t>
            </a:r>
            <a:r>
              <a:rPr lang="en-US" altLang="zh-TW" dirty="0" smtClean="0"/>
              <a:t>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://www.wireshark.org/download.html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06" y="1988840"/>
            <a:ext cx="5394351" cy="42955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安裝過程</a:t>
            </a:r>
            <a:r>
              <a:rPr lang="en-US" altLang="zh-TW" dirty="0" smtClean="0"/>
              <a:t>(</a:t>
            </a:r>
            <a:r>
              <a:rPr lang="en-US" altLang="zh-TW" dirty="0" smtClean="0"/>
              <a:t>2/5)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9051" y="1283759"/>
            <a:ext cx="6498661" cy="504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安裝過程</a:t>
            </a:r>
            <a:r>
              <a:rPr lang="en-US" altLang="zh-TW" dirty="0"/>
              <a:t>(</a:t>
            </a:r>
            <a:r>
              <a:rPr lang="en-US" altLang="zh-TW" dirty="0" smtClean="0"/>
              <a:t>3/5)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34" y="1475319"/>
            <a:ext cx="6264696" cy="488891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3563888" y="3501008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703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安裝過程</a:t>
            </a:r>
            <a:r>
              <a:rPr lang="en-US" altLang="zh-TW" dirty="0" smtClean="0"/>
              <a:t>(4/5)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340768"/>
            <a:ext cx="6342471" cy="49178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003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安裝過程</a:t>
            </a:r>
            <a:r>
              <a:rPr lang="en-US" altLang="zh-TW" dirty="0" smtClean="0"/>
              <a:t>(5/5)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288" y="1260591"/>
            <a:ext cx="6546188" cy="50957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4B81-C4D9-4206-9C34-0BCA5DD42AFE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691680" y="3209892"/>
            <a:ext cx="1944216" cy="579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7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itchFamily="18" charset="0"/>
            <a:ea typeface="標楷體" pitchFamily="65" charset="-12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1914</TotalTime>
  <Words>365</Words>
  <Application>Microsoft Office PowerPoint</Application>
  <PresentationFormat>如螢幕大小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Default Theme</vt:lpstr>
      <vt:lpstr>Wireshark使用教學</vt:lpstr>
      <vt:lpstr>Introduction</vt:lpstr>
      <vt:lpstr>使用目的</vt:lpstr>
      <vt:lpstr>對Wireshark的誤解</vt:lpstr>
      <vt:lpstr>安裝過程(1/5)</vt:lpstr>
      <vt:lpstr>安裝過程(2/5)</vt:lpstr>
      <vt:lpstr>安裝過程(3/5)</vt:lpstr>
      <vt:lpstr>安裝過程(4/5)</vt:lpstr>
      <vt:lpstr>安裝過程(5/5)</vt:lpstr>
      <vt:lpstr>Winpcap</vt:lpstr>
      <vt:lpstr>進入Wireshark</vt:lpstr>
      <vt:lpstr>選擇網卡</vt:lpstr>
      <vt:lpstr>開始蒐集封包</vt:lpstr>
      <vt:lpstr>傳輸方式</vt:lpstr>
      <vt:lpstr>實驗(1/4)</vt:lpstr>
      <vt:lpstr>實驗(2/4)</vt:lpstr>
      <vt:lpstr>實驗(3/4)</vt:lpstr>
      <vt:lpstr>實驗(4/4)</vt:lpstr>
      <vt:lpstr>結論</vt:lpstr>
      <vt:lpstr>PowerPoint 簡報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Wireshark使用教學</dc:title>
  <dc:creator>flamelad</dc:creator>
  <cp:lastModifiedBy>qooqoonick</cp:lastModifiedBy>
  <cp:revision>20</cp:revision>
  <dcterms:created xsi:type="dcterms:W3CDTF">2012-10-29T09:10:47Z</dcterms:created>
  <dcterms:modified xsi:type="dcterms:W3CDTF">2013-10-01T08:48:47Z</dcterms:modified>
</cp:coreProperties>
</file>